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81" r:id="rId4"/>
    <p:sldId id="280" r:id="rId5"/>
    <p:sldId id="259" r:id="rId6"/>
    <p:sldId id="261" r:id="rId7"/>
    <p:sldId id="262" r:id="rId8"/>
    <p:sldId id="263" r:id="rId9"/>
    <p:sldId id="282" r:id="rId10"/>
    <p:sldId id="283" r:id="rId11"/>
    <p:sldId id="270" r:id="rId12"/>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30" tIns="45716" rIns="91430" bIns="45716" rtlCol="0"/>
          <a:lstStyle>
            <a:lvl1pPr algn="r">
              <a:defRPr sz="1200"/>
            </a:lvl1pPr>
          </a:lstStyle>
          <a:p>
            <a:fld id="{4F9A2534-C1A6-492A-8E2B-103841CC4916}" type="datetimeFigureOut">
              <a:rPr lang="en-US" smtClean="0"/>
              <a:t>9/3/2020</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1430" tIns="45716" rIns="91430" bIns="45716" rtlCol="0" anchor="ctr"/>
          <a:lstStyle/>
          <a:p>
            <a:endParaRPr lang="en-US"/>
          </a:p>
        </p:txBody>
      </p:sp>
      <p:sp>
        <p:nvSpPr>
          <p:cNvPr id="5" name="Notes Placeholder 4"/>
          <p:cNvSpPr>
            <a:spLocks noGrp="1"/>
          </p:cNvSpPr>
          <p:nvPr>
            <p:ph type="body" sz="quarter" idx="3"/>
          </p:nvPr>
        </p:nvSpPr>
        <p:spPr>
          <a:xfrm>
            <a:off x="701676" y="4479925"/>
            <a:ext cx="5619750" cy="3665538"/>
          </a:xfrm>
          <a:prstGeom prst="rect">
            <a:avLst/>
          </a:prstGeom>
        </p:spPr>
        <p:txBody>
          <a:bodyPr vert="horz" lIns="91430" tIns="45716" rIns="91430" bIns="4571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6"/>
            <a:ext cx="3043238" cy="466725"/>
          </a:xfrm>
          <a:prstGeom prst="rect">
            <a:avLst/>
          </a:prstGeom>
        </p:spPr>
        <p:txBody>
          <a:bodyPr vert="horz" lIns="91430" tIns="45716" rIns="91430" bIns="45716"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6"/>
            <a:ext cx="3043238" cy="466725"/>
          </a:xfrm>
          <a:prstGeom prst="rect">
            <a:avLst/>
          </a:prstGeom>
        </p:spPr>
        <p:txBody>
          <a:bodyPr vert="horz" lIns="91430" tIns="45716" rIns="91430" bIns="45716" rtlCol="0" anchor="b"/>
          <a:lstStyle>
            <a:lvl1pPr algn="r">
              <a:defRPr sz="1200"/>
            </a:lvl1pPr>
          </a:lstStyle>
          <a:p>
            <a:fld id="{F7B57ED0-FD0A-4149-B0F4-D20E8E460E66}" type="slidenum">
              <a:rPr lang="en-US" smtClean="0"/>
              <a:t>‹#›</a:t>
            </a:fld>
            <a:endParaRPr lang="en-US"/>
          </a:p>
        </p:txBody>
      </p:sp>
    </p:spTree>
    <p:extLst>
      <p:ext uri="{BB962C8B-B14F-4D97-AF65-F5344CB8AC3E}">
        <p14:creationId xmlns:p14="http://schemas.microsoft.com/office/powerpoint/2010/main" val="2576953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34F90FF-2D92-43B6-A932-A3FC3C006E59}" type="datetimeFigureOut">
              <a:rPr lang="en-US"/>
              <a:pPr>
                <a:defRPr/>
              </a:pPr>
              <a:t>9/3/2020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D6DC7E-D30D-43C4-888F-0B46D63F60A1}" type="slidenum">
              <a:rPr lang="en-US"/>
              <a:pPr>
                <a:defRPr/>
              </a:pPr>
              <a:t>‹#›</a:t>
            </a:fld>
            <a:endParaRPr lang="en-US"/>
          </a:p>
        </p:txBody>
      </p:sp>
    </p:spTree>
    <p:extLst>
      <p:ext uri="{BB962C8B-B14F-4D97-AF65-F5344CB8AC3E}">
        <p14:creationId xmlns:p14="http://schemas.microsoft.com/office/powerpoint/2010/main" val="37768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1B0B2E-D868-443C-B6DE-59857630AB56}" type="datetimeFigureOut">
              <a:rPr lang="en-US"/>
              <a:pPr>
                <a:defRPr/>
              </a:pPr>
              <a:t>9/3/2020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481658-4125-435C-82D7-7DE68C0036BC}" type="slidenum">
              <a:rPr lang="en-US"/>
              <a:pPr>
                <a:defRPr/>
              </a:pPr>
              <a:t>‹#›</a:t>
            </a:fld>
            <a:endParaRPr lang="en-US"/>
          </a:p>
        </p:txBody>
      </p:sp>
    </p:spTree>
    <p:extLst>
      <p:ext uri="{BB962C8B-B14F-4D97-AF65-F5344CB8AC3E}">
        <p14:creationId xmlns:p14="http://schemas.microsoft.com/office/powerpoint/2010/main" val="628178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196445A-3D9D-440C-9353-8F746A190F17}" type="datetimeFigureOut">
              <a:rPr lang="en-US"/>
              <a:pPr>
                <a:defRPr/>
              </a:pPr>
              <a:t>9/3/2020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9F4C59-8F66-4727-8BF0-8DFB3BCECB61}" type="slidenum">
              <a:rPr lang="en-US"/>
              <a:pPr>
                <a:defRPr/>
              </a:pPr>
              <a:t>‹#›</a:t>
            </a:fld>
            <a:endParaRPr lang="en-US"/>
          </a:p>
        </p:txBody>
      </p:sp>
    </p:spTree>
    <p:extLst>
      <p:ext uri="{BB962C8B-B14F-4D97-AF65-F5344CB8AC3E}">
        <p14:creationId xmlns:p14="http://schemas.microsoft.com/office/powerpoint/2010/main" val="2012568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4195E13-ABA1-4B70-AF70-16BA62D9C5C9}" type="datetimeFigureOut">
              <a:rPr lang="en-US"/>
              <a:pPr>
                <a:defRPr/>
              </a:pPr>
              <a:t>9/3/2020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8A576D-4082-423F-8D20-937653F59E0E}" type="slidenum">
              <a:rPr lang="en-US"/>
              <a:pPr>
                <a:defRPr/>
              </a:pPr>
              <a:t>‹#›</a:t>
            </a:fld>
            <a:endParaRPr lang="en-US"/>
          </a:p>
        </p:txBody>
      </p:sp>
    </p:spTree>
    <p:extLst>
      <p:ext uri="{BB962C8B-B14F-4D97-AF65-F5344CB8AC3E}">
        <p14:creationId xmlns:p14="http://schemas.microsoft.com/office/powerpoint/2010/main" val="848357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309B440-F65D-45CF-A914-0774FE1F720D}" type="datetimeFigureOut">
              <a:rPr lang="en-US"/>
              <a:pPr>
                <a:defRPr/>
              </a:pPr>
              <a:t>9/3/2020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A33BD9-898B-4289-A57E-6B632E7996D4}" type="slidenum">
              <a:rPr lang="en-US"/>
              <a:pPr>
                <a:defRPr/>
              </a:pPr>
              <a:t>‹#›</a:t>
            </a:fld>
            <a:endParaRPr lang="en-US"/>
          </a:p>
        </p:txBody>
      </p:sp>
    </p:spTree>
    <p:extLst>
      <p:ext uri="{BB962C8B-B14F-4D97-AF65-F5344CB8AC3E}">
        <p14:creationId xmlns:p14="http://schemas.microsoft.com/office/powerpoint/2010/main" val="3152031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2C58A4F-1E9F-46EB-AD8A-A7840AB1D501}" type="datetimeFigureOut">
              <a:rPr lang="en-US"/>
              <a:pPr>
                <a:defRPr/>
              </a:pPr>
              <a:t>9/3/2020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6058FE1-B6BC-43CA-9C4C-9160A78E6A32}" type="slidenum">
              <a:rPr lang="en-US"/>
              <a:pPr>
                <a:defRPr/>
              </a:pPr>
              <a:t>‹#›</a:t>
            </a:fld>
            <a:endParaRPr lang="en-US"/>
          </a:p>
        </p:txBody>
      </p:sp>
    </p:spTree>
    <p:extLst>
      <p:ext uri="{BB962C8B-B14F-4D97-AF65-F5344CB8AC3E}">
        <p14:creationId xmlns:p14="http://schemas.microsoft.com/office/powerpoint/2010/main" val="2697377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79A1D9C-9400-4690-8199-A74318BEA5E9}" type="datetimeFigureOut">
              <a:rPr lang="en-US"/>
              <a:pPr>
                <a:defRPr/>
              </a:pPr>
              <a:t>9/3/2020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C50A7C-4DA5-4B94-AA81-5507AE949DD6}" type="slidenum">
              <a:rPr lang="en-US"/>
              <a:pPr>
                <a:defRPr/>
              </a:pPr>
              <a:t>‹#›</a:t>
            </a:fld>
            <a:endParaRPr lang="en-US"/>
          </a:p>
        </p:txBody>
      </p:sp>
    </p:spTree>
    <p:extLst>
      <p:ext uri="{BB962C8B-B14F-4D97-AF65-F5344CB8AC3E}">
        <p14:creationId xmlns:p14="http://schemas.microsoft.com/office/powerpoint/2010/main" val="33411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6D2DB6E-26E0-48FA-90E1-230A1A023CC2}" type="datetimeFigureOut">
              <a:rPr lang="en-US"/>
              <a:pPr>
                <a:defRPr/>
              </a:pPr>
              <a:t>9/3/2020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91035AB-825B-43E4-A047-2A384F587C07}" type="slidenum">
              <a:rPr lang="en-US"/>
              <a:pPr>
                <a:defRPr/>
              </a:pPr>
              <a:t>‹#›</a:t>
            </a:fld>
            <a:endParaRPr lang="en-US"/>
          </a:p>
        </p:txBody>
      </p:sp>
    </p:spTree>
    <p:extLst>
      <p:ext uri="{BB962C8B-B14F-4D97-AF65-F5344CB8AC3E}">
        <p14:creationId xmlns:p14="http://schemas.microsoft.com/office/powerpoint/2010/main" val="201546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EEFBE8-F154-4B51-B9D7-ED9E1C093D70}" type="datetimeFigureOut">
              <a:rPr lang="en-US"/>
              <a:pPr>
                <a:defRPr/>
              </a:pPr>
              <a:t>9/3/2020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1F74E0B-C6EE-49EB-B8EB-90D4A5B4EF2E}" type="slidenum">
              <a:rPr lang="en-US"/>
              <a:pPr>
                <a:defRPr/>
              </a:pPr>
              <a:t>‹#›</a:t>
            </a:fld>
            <a:endParaRPr lang="en-US"/>
          </a:p>
        </p:txBody>
      </p:sp>
    </p:spTree>
    <p:extLst>
      <p:ext uri="{BB962C8B-B14F-4D97-AF65-F5344CB8AC3E}">
        <p14:creationId xmlns:p14="http://schemas.microsoft.com/office/powerpoint/2010/main" val="63979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29B1A1F-CEC0-484E-AEF8-326B1CD19C8D}" type="datetimeFigureOut">
              <a:rPr lang="en-US"/>
              <a:pPr>
                <a:defRPr/>
              </a:pPr>
              <a:t>9/3/2020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58EAE16-C7C7-41DE-8481-C852EE440C7D}" type="slidenum">
              <a:rPr lang="en-US"/>
              <a:pPr>
                <a:defRPr/>
              </a:pPr>
              <a:t>‹#›</a:t>
            </a:fld>
            <a:endParaRPr lang="en-US"/>
          </a:p>
        </p:txBody>
      </p:sp>
    </p:spTree>
    <p:extLst>
      <p:ext uri="{BB962C8B-B14F-4D97-AF65-F5344CB8AC3E}">
        <p14:creationId xmlns:p14="http://schemas.microsoft.com/office/powerpoint/2010/main" val="3342341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69D2611-0A12-4236-B9C0-E18ECC34A45C}" type="datetimeFigureOut">
              <a:rPr lang="en-US"/>
              <a:pPr>
                <a:defRPr/>
              </a:pPr>
              <a:t>9/3/2020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7BDE63-F8FD-4385-A0E7-D4B0AF6EBD8D}" type="slidenum">
              <a:rPr lang="en-US"/>
              <a:pPr>
                <a:defRPr/>
              </a:pPr>
              <a:t>‹#›</a:t>
            </a:fld>
            <a:endParaRPr lang="en-US"/>
          </a:p>
        </p:txBody>
      </p:sp>
    </p:spTree>
    <p:extLst>
      <p:ext uri="{BB962C8B-B14F-4D97-AF65-F5344CB8AC3E}">
        <p14:creationId xmlns:p14="http://schemas.microsoft.com/office/powerpoint/2010/main" val="1022338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F8732B93-8081-4CF5-B7A9-F0F31E34F7C1}" type="datetimeFigureOut">
              <a:rPr lang="en-US"/>
              <a:pPr>
                <a:defRPr/>
              </a:pPr>
              <a:t>9/3/2020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D0112CC3-B58A-4540-9A4F-3C3B08FB58C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1066800"/>
            <a:ext cx="7772400" cy="1470025"/>
          </a:xfrm>
        </p:spPr>
        <p:txBody>
          <a:bodyPr/>
          <a:lstStyle/>
          <a:p>
            <a:pPr eaLnBrk="1" hangingPunct="1"/>
            <a:r>
              <a:rPr lang="en-US" altLang="en-US" sz="5400" b="1" dirty="0" smtClean="0"/>
              <a:t>City of Muscatine</a:t>
            </a:r>
          </a:p>
        </p:txBody>
      </p:sp>
      <p:sp>
        <p:nvSpPr>
          <p:cNvPr id="3" name="Subtitle 2"/>
          <p:cNvSpPr>
            <a:spLocks noGrp="1"/>
          </p:cNvSpPr>
          <p:nvPr>
            <p:ph type="subTitle" idx="1"/>
          </p:nvPr>
        </p:nvSpPr>
        <p:spPr>
          <a:xfrm>
            <a:off x="1371600" y="3048000"/>
            <a:ext cx="6400800" cy="1752600"/>
          </a:xfrm>
        </p:spPr>
        <p:txBody>
          <a:bodyPr rtlCol="0">
            <a:normAutofit fontScale="92500" lnSpcReduction="20000"/>
          </a:bodyPr>
          <a:lstStyle/>
          <a:p>
            <a:pPr eaLnBrk="1" fontAlgn="auto" hangingPunct="1">
              <a:spcAft>
                <a:spcPts val="0"/>
              </a:spcAft>
              <a:defRPr/>
            </a:pPr>
            <a:r>
              <a:rPr lang="en-US" b="1" dirty="0" smtClean="0">
                <a:solidFill>
                  <a:schemeClr val="tx1"/>
                </a:solidFill>
              </a:rPr>
              <a:t>Financial Impact from COVID-19 </a:t>
            </a:r>
          </a:p>
          <a:p>
            <a:pPr eaLnBrk="1" fontAlgn="auto" hangingPunct="1">
              <a:spcAft>
                <a:spcPts val="0"/>
              </a:spcAft>
              <a:defRPr/>
            </a:pPr>
            <a:r>
              <a:rPr lang="en-US" b="1" dirty="0" smtClean="0">
                <a:solidFill>
                  <a:schemeClr val="tx1"/>
                </a:solidFill>
              </a:rPr>
              <a:t>on the City’s General, Road Use Tax, and Local Option Tax Funds </a:t>
            </a:r>
          </a:p>
          <a:p>
            <a:pPr eaLnBrk="1" fontAlgn="auto" hangingPunct="1">
              <a:spcAft>
                <a:spcPts val="0"/>
              </a:spcAft>
              <a:defRPr/>
            </a:pPr>
            <a:r>
              <a:rPr lang="en-US" b="1" dirty="0" smtClean="0">
                <a:solidFill>
                  <a:schemeClr val="tx1"/>
                </a:solidFill>
              </a:rPr>
              <a:t>for the </a:t>
            </a:r>
            <a:r>
              <a:rPr lang="en-US" b="1" dirty="0" smtClean="0">
                <a:solidFill>
                  <a:schemeClr val="tx1"/>
                </a:solidFill>
              </a:rPr>
              <a:t>Fiscal Year </a:t>
            </a:r>
            <a:r>
              <a:rPr lang="en-US" b="1" dirty="0" smtClean="0">
                <a:solidFill>
                  <a:schemeClr val="tx1"/>
                </a:solidFill>
              </a:rPr>
              <a:t>Ended June 30, 2020</a:t>
            </a:r>
          </a:p>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sz="2800" dirty="0" smtClean="0"/>
              <a:t>Actual Road </a:t>
            </a:r>
            <a:r>
              <a:rPr lang="en-US" sz="2800" dirty="0"/>
              <a:t>Use Tax and </a:t>
            </a:r>
            <a:r>
              <a:rPr lang="en-US" sz="2800" dirty="0" smtClean="0"/>
              <a:t>Local </a:t>
            </a:r>
            <a:r>
              <a:rPr lang="en-US" sz="2800" dirty="0"/>
              <a:t>Option Tax </a:t>
            </a:r>
            <a:r>
              <a:rPr lang="en-US" sz="2800" dirty="0" smtClean="0"/>
              <a:t>Revenues Compared to Original Revised Estimate</a:t>
            </a:r>
            <a:br>
              <a:rPr lang="en-US" sz="2800" dirty="0" smtClean="0"/>
            </a:br>
            <a:endParaRPr lang="en-US" sz="2800" dirty="0"/>
          </a:p>
        </p:txBody>
      </p:sp>
      <p:pic>
        <p:nvPicPr>
          <p:cNvPr id="10" name="Content Placeholder 9"/>
          <p:cNvPicPr>
            <a:picLocks noGrp="1" noChangeAspect="1"/>
          </p:cNvPicPr>
          <p:nvPr>
            <p:ph idx="1"/>
          </p:nvPr>
        </p:nvPicPr>
        <p:blipFill>
          <a:blip r:embed="rId2"/>
          <a:stretch>
            <a:fillRect/>
          </a:stretch>
        </p:blipFill>
        <p:spPr>
          <a:xfrm>
            <a:off x="1605226" y="1600200"/>
            <a:ext cx="5786174" cy="4949180"/>
          </a:xfrm>
          <a:prstGeom prst="rect">
            <a:avLst/>
          </a:prstGeom>
        </p:spPr>
      </p:pic>
    </p:spTree>
    <p:extLst>
      <p:ext uri="{BB962C8B-B14F-4D97-AF65-F5344CB8AC3E}">
        <p14:creationId xmlns:p14="http://schemas.microsoft.com/office/powerpoint/2010/main" val="291487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077200" cy="792162"/>
          </a:xfrm>
        </p:spPr>
        <p:txBody>
          <a:bodyPr/>
          <a:lstStyle/>
          <a:p>
            <a:pPr eaLnBrk="1" hangingPunct="1"/>
            <a:r>
              <a:rPr lang="en-US" altLang="en-US" dirty="0" smtClean="0"/>
              <a:t>Summary</a:t>
            </a:r>
          </a:p>
        </p:txBody>
      </p:sp>
      <p:sp>
        <p:nvSpPr>
          <p:cNvPr id="3" name="Content Placeholder 2"/>
          <p:cNvSpPr>
            <a:spLocks noGrp="1"/>
          </p:cNvSpPr>
          <p:nvPr>
            <p:ph idx="1"/>
          </p:nvPr>
        </p:nvSpPr>
        <p:spPr>
          <a:xfrm>
            <a:off x="457200" y="1219200"/>
            <a:ext cx="8229600" cy="4953000"/>
          </a:xfrm>
        </p:spPr>
        <p:txBody>
          <a:bodyPr rtlCol="0">
            <a:normAutofit fontScale="25000" lnSpcReduction="20000"/>
          </a:bodyPr>
          <a:lstStyle/>
          <a:p>
            <a:pPr eaLnBrk="1" fontAlgn="auto" hangingPunct="1">
              <a:spcAft>
                <a:spcPts val="0"/>
              </a:spcAft>
              <a:defRPr/>
            </a:pPr>
            <a:r>
              <a:rPr lang="en-US" sz="4800" b="1" dirty="0" smtClean="0"/>
              <a:t>When the revenue shortfall projections were reviewed at the June 4, 2020 meeting, many businesses were shut down, </a:t>
            </a:r>
            <a:r>
              <a:rPr lang="en-US" sz="4800" b="1" dirty="0" smtClean="0"/>
              <a:t>City facilities were not open to the public, City programs were not being held or offered, and there was little travel which impacted both Road Use Tax and hotel/motel tax. At that time it was pointed out that one of the biggest “unknowns” was how long this would continue. </a:t>
            </a:r>
          </a:p>
          <a:p>
            <a:pPr eaLnBrk="1" fontAlgn="auto" hangingPunct="1">
              <a:spcAft>
                <a:spcPts val="0"/>
              </a:spcAft>
              <a:defRPr/>
            </a:pPr>
            <a:endParaRPr lang="en-US" sz="4800" b="1" dirty="0"/>
          </a:p>
          <a:p>
            <a:pPr eaLnBrk="1" fontAlgn="auto" hangingPunct="1">
              <a:spcAft>
                <a:spcPts val="0"/>
              </a:spcAft>
              <a:defRPr/>
            </a:pPr>
            <a:r>
              <a:rPr lang="en-US" sz="4800" b="1" dirty="0" smtClean="0"/>
              <a:t>General Fund revenues were impacted by </a:t>
            </a:r>
            <a:r>
              <a:rPr lang="en-US" sz="4800" b="1" dirty="0" smtClean="0"/>
              <a:t>the COVID pandemic, however, all departments were able to stay well within their budgets which offset the revenue reductions. This was done without reducing services to our residents. Instead of the projected over $300,000 decrease in General Fund balance, the actual fund balance increased by $29,564. </a:t>
            </a:r>
          </a:p>
          <a:p>
            <a:pPr eaLnBrk="1" fontAlgn="auto" hangingPunct="1">
              <a:spcAft>
                <a:spcPts val="0"/>
              </a:spcAft>
              <a:defRPr/>
            </a:pPr>
            <a:endParaRPr lang="en-US" sz="4800" b="1" dirty="0"/>
          </a:p>
          <a:p>
            <a:pPr eaLnBrk="1" fontAlgn="auto" hangingPunct="1">
              <a:spcAft>
                <a:spcPts val="0"/>
              </a:spcAft>
              <a:defRPr/>
            </a:pPr>
            <a:r>
              <a:rPr lang="en-US" sz="4800" b="1" dirty="0" smtClean="0"/>
              <a:t>While the FY 20 General Fund ended much better than anticipated, there are still revenue concerns going forward – these include hotel/motel taxes, Park facility and program revenues, and building permits.</a:t>
            </a:r>
          </a:p>
          <a:p>
            <a:pPr eaLnBrk="1" fontAlgn="auto" hangingPunct="1">
              <a:spcAft>
                <a:spcPts val="0"/>
              </a:spcAft>
              <a:defRPr/>
            </a:pPr>
            <a:endParaRPr lang="en-US" sz="4800" b="1" dirty="0"/>
          </a:p>
          <a:p>
            <a:pPr eaLnBrk="1" fontAlgn="auto" hangingPunct="1">
              <a:spcAft>
                <a:spcPts val="0"/>
              </a:spcAft>
              <a:defRPr/>
            </a:pPr>
            <a:r>
              <a:rPr lang="en-US" sz="4800" b="1" dirty="0" smtClean="0"/>
              <a:t>The State funds from the Iowa COVID-19 Local Government Relief Fund will assist </a:t>
            </a:r>
            <a:r>
              <a:rPr lang="en-US" sz="4800" b="1" dirty="0" smtClean="0"/>
              <a:t>the City in stabilizing FY 21 funding available for providing City services.  </a:t>
            </a:r>
          </a:p>
          <a:p>
            <a:pPr eaLnBrk="1" fontAlgn="auto" hangingPunct="1">
              <a:spcAft>
                <a:spcPts val="0"/>
              </a:spcAft>
              <a:defRPr/>
            </a:pPr>
            <a:endParaRPr lang="en-US" sz="4800" b="1" dirty="0"/>
          </a:p>
          <a:p>
            <a:pPr eaLnBrk="1" fontAlgn="auto" hangingPunct="1">
              <a:spcAft>
                <a:spcPts val="0"/>
              </a:spcAft>
              <a:defRPr/>
            </a:pPr>
            <a:r>
              <a:rPr lang="en-US" sz="4800" b="1" dirty="0" smtClean="0"/>
              <a:t>Since there has been much less impact than expected </a:t>
            </a:r>
            <a:r>
              <a:rPr lang="en-US" sz="4800" b="1" dirty="0" smtClean="0"/>
              <a:t>to Road Use Tax and Local Option Tax revenues, it is anticipated that funding is available for Pavement Management projects.  While it’s too late in the calendar year to begin the bid process for the annual Pavement Management program, the Public Works Director will be bringing forward a request to do a few high priority street repair projects yet this fall (estimated at less than $50,000). Funding for an expanded street program is expected to be available in calendar year 2021. </a:t>
            </a:r>
          </a:p>
          <a:p>
            <a:pPr eaLnBrk="1" fontAlgn="auto" hangingPunct="1">
              <a:spcAft>
                <a:spcPts val="0"/>
              </a:spcAft>
              <a:defRPr/>
            </a:pPr>
            <a:endParaRPr lang="en-US" sz="4800" b="1" dirty="0"/>
          </a:p>
          <a:p>
            <a:pPr eaLnBrk="1" fontAlgn="auto" hangingPunct="1">
              <a:spcAft>
                <a:spcPts val="0"/>
              </a:spcAft>
              <a:defRPr/>
            </a:pPr>
            <a:r>
              <a:rPr lang="en-US" sz="4800" b="1" dirty="0" smtClean="0"/>
              <a:t>At a future meeting, the City Council can discuss the other items in the Resolution dated June 18, 2020 “Deferring or Providing for Additional Review of FY 2020/2021 Budgeted Expenditures Due to Revenue Impacts from the COVID-19 Pandemic”. </a:t>
            </a:r>
          </a:p>
          <a:p>
            <a:pPr marL="0" indent="0" eaLnBrk="1" fontAlgn="auto" hangingPunct="1">
              <a:spcAft>
                <a:spcPts val="0"/>
              </a:spcAft>
              <a:buNone/>
              <a:defRPr/>
            </a:pPr>
            <a:endParaRPr lang="en-US" sz="4800" b="1" dirty="0"/>
          </a:p>
          <a:p>
            <a:pPr eaLnBrk="1" fontAlgn="auto" hangingPunct="1">
              <a:spcAft>
                <a:spcPts val="0"/>
              </a:spcAft>
              <a:defRPr/>
            </a:pPr>
            <a:r>
              <a:rPr lang="en-US" sz="4800" b="1" dirty="0" smtClean="0"/>
              <a:t>A full review of the financial results for all City funds will be presented at the October 8, 2020 In Depth Meeting.  Finance staff is working on the final financial statements and the final audit work is scheduled for September 14-16. </a:t>
            </a:r>
          </a:p>
          <a:p>
            <a:pPr eaLnBrk="1" fontAlgn="auto" hangingPunct="1">
              <a:spcAft>
                <a:spcPts val="0"/>
              </a:spcAft>
              <a:defRPr/>
            </a:pPr>
            <a:endParaRPr lang="en-US" sz="4800" b="1" dirty="0"/>
          </a:p>
          <a:p>
            <a:pPr eaLnBrk="1" fontAlgn="auto" hangingPunct="1">
              <a:spcAft>
                <a:spcPts val="0"/>
              </a:spcAft>
              <a:defRPr/>
            </a:pPr>
            <a:r>
              <a:rPr lang="en-US" sz="4800" b="1" dirty="0" smtClean="0"/>
              <a:t>Due to the team effort of the City Council and City staff, as well as the recovering economy, the financial impacts have not been as significant as originally projected. There are still however, revenue concerns going forward. </a:t>
            </a:r>
            <a:r>
              <a:rPr lang="en-US" sz="4800" b="1" dirty="0"/>
              <a:t>It is recommended that the City use caution going forward due to the uncertainty of these revenues and well as the economy.</a:t>
            </a:r>
          </a:p>
          <a:p>
            <a:pPr eaLnBrk="1" fontAlgn="auto" hangingPunct="1">
              <a:spcAft>
                <a:spcPts val="0"/>
              </a:spcAft>
              <a:defRPr/>
            </a:pPr>
            <a:endParaRPr lang="en-US" sz="3400" b="1" dirty="0" smtClean="0"/>
          </a:p>
          <a:p>
            <a:pPr eaLnBrk="1" fontAlgn="auto" hangingPunct="1">
              <a:spcAft>
                <a:spcPts val="0"/>
              </a:spcAft>
              <a:defRPr/>
            </a:pPr>
            <a:endParaRPr lang="en-US" sz="3400" b="1" dirty="0"/>
          </a:p>
          <a:p>
            <a:pPr eaLnBrk="1" fontAlgn="auto" hangingPunct="1">
              <a:lnSpc>
                <a:spcPct val="80000"/>
              </a:lnSpc>
              <a:spcAft>
                <a:spcPts val="0"/>
              </a:spcAft>
              <a:defRPr/>
            </a:pPr>
            <a:endParaRPr lang="en-US" b="1" dirty="0"/>
          </a:p>
          <a:p>
            <a:pPr eaLnBrk="1" fontAlgn="auto" hangingPunct="1">
              <a:lnSpc>
                <a:spcPct val="80000"/>
              </a:lnSpc>
              <a:spcAft>
                <a:spcPts val="0"/>
              </a:spcAft>
              <a:defRPr/>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t>Summary of Projected Revenue Impacts Reviewed at the June 4, 2020 Regular Council Meeting</a:t>
            </a:r>
            <a:endParaRPr lang="en-US" sz="2800" dirty="0"/>
          </a:p>
        </p:txBody>
      </p:sp>
      <p:pic>
        <p:nvPicPr>
          <p:cNvPr id="13" name="Content Placeholder 12"/>
          <p:cNvPicPr>
            <a:picLocks noGrp="1" noChangeAspect="1"/>
          </p:cNvPicPr>
          <p:nvPr>
            <p:ph idx="1"/>
          </p:nvPr>
        </p:nvPicPr>
        <p:blipFill>
          <a:blip r:embed="rId2"/>
          <a:stretch>
            <a:fillRect/>
          </a:stretch>
        </p:blipFill>
        <p:spPr>
          <a:xfrm>
            <a:off x="704736" y="1943894"/>
            <a:ext cx="7587426" cy="438070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95400"/>
          </a:xfrm>
        </p:spPr>
        <p:txBody>
          <a:bodyPr/>
          <a:lstStyle/>
          <a:p>
            <a:r>
              <a:rPr lang="en-US" sz="2800" dirty="0"/>
              <a:t>Summary of Projected </a:t>
            </a:r>
            <a:r>
              <a:rPr lang="en-US" sz="2800" dirty="0" smtClean="0"/>
              <a:t>Expenditure Reductions Reviewed </a:t>
            </a:r>
            <a:r>
              <a:rPr lang="en-US" sz="2800" dirty="0"/>
              <a:t>at the June 4, 2020 Regular Council Meeting</a:t>
            </a:r>
          </a:p>
        </p:txBody>
      </p:sp>
      <p:pic>
        <p:nvPicPr>
          <p:cNvPr id="8" name="Content Placeholder 7"/>
          <p:cNvPicPr>
            <a:picLocks noGrp="1" noChangeAspect="1"/>
          </p:cNvPicPr>
          <p:nvPr>
            <p:ph idx="1"/>
          </p:nvPr>
        </p:nvPicPr>
        <p:blipFill>
          <a:blip r:embed="rId2"/>
          <a:stretch>
            <a:fillRect/>
          </a:stretch>
        </p:blipFill>
        <p:spPr>
          <a:xfrm>
            <a:off x="1295400" y="1600200"/>
            <a:ext cx="6504684" cy="4857504"/>
          </a:xfrm>
          <a:prstGeom prst="rect">
            <a:avLst/>
          </a:prstGeom>
        </p:spPr>
      </p:pic>
    </p:spTree>
    <p:extLst>
      <p:ext uri="{BB962C8B-B14F-4D97-AF65-F5344CB8AC3E}">
        <p14:creationId xmlns:p14="http://schemas.microsoft.com/office/powerpoint/2010/main" val="3145155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Projected Impact to General Fund Balance Reviewed </a:t>
            </a:r>
            <a:r>
              <a:rPr lang="en-US" sz="2800" dirty="0"/>
              <a:t>at the June 4, 2020 Regular Council Meeting</a:t>
            </a:r>
          </a:p>
        </p:txBody>
      </p:sp>
      <p:pic>
        <p:nvPicPr>
          <p:cNvPr id="8" name="Content Placeholder 7"/>
          <p:cNvPicPr>
            <a:picLocks noGrp="1" noChangeAspect="1"/>
          </p:cNvPicPr>
          <p:nvPr>
            <p:ph idx="1"/>
          </p:nvPr>
        </p:nvPicPr>
        <p:blipFill>
          <a:blip r:embed="rId2"/>
          <a:stretch>
            <a:fillRect/>
          </a:stretch>
        </p:blipFill>
        <p:spPr>
          <a:xfrm>
            <a:off x="1003731" y="1600199"/>
            <a:ext cx="6997269" cy="4976195"/>
          </a:xfrm>
          <a:prstGeom prst="rect">
            <a:avLst/>
          </a:prstGeom>
        </p:spPr>
      </p:pic>
    </p:spTree>
    <p:extLst>
      <p:ext uri="{BB962C8B-B14F-4D97-AF65-F5344CB8AC3E}">
        <p14:creationId xmlns:p14="http://schemas.microsoft.com/office/powerpoint/2010/main" val="218538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060959" y="695324"/>
            <a:ext cx="7092441" cy="584922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905000" y="762000"/>
          <a:ext cx="5410200" cy="9010968"/>
        </p:xfrm>
        <a:graphic>
          <a:graphicData uri="http://schemas.openxmlformats.org/drawingml/2006/table">
            <a:tbl>
              <a:tblPr/>
              <a:tblGrid>
                <a:gridCol w="3766320">
                  <a:extLst>
                    <a:ext uri="{9D8B030D-6E8A-4147-A177-3AD203B41FA5}">
                      <a16:colId xmlns:a16="http://schemas.microsoft.com/office/drawing/2014/main" val="20000"/>
                    </a:ext>
                  </a:extLst>
                </a:gridCol>
                <a:gridCol w="811063">
                  <a:extLst>
                    <a:ext uri="{9D8B030D-6E8A-4147-A177-3AD203B41FA5}">
                      <a16:colId xmlns:a16="http://schemas.microsoft.com/office/drawing/2014/main" val="20001"/>
                    </a:ext>
                  </a:extLst>
                </a:gridCol>
                <a:gridCol w="832817">
                  <a:extLst>
                    <a:ext uri="{9D8B030D-6E8A-4147-A177-3AD203B41FA5}">
                      <a16:colId xmlns:a16="http://schemas.microsoft.com/office/drawing/2014/main" val="20002"/>
                    </a:ext>
                  </a:extLst>
                </a:gridCol>
              </a:tblGrid>
              <a:tr h="280156">
                <a:tc>
                  <a:txBody>
                    <a:bodyPr/>
                    <a:lstStyle/>
                    <a:p>
                      <a:endParaRPr lang="en-US" sz="1800" dirty="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0"/>
                  </a:ext>
                </a:extLst>
              </a:tr>
              <a:tr h="280156">
                <a:tc>
                  <a:txBody>
                    <a:bodyPr/>
                    <a:lstStyle/>
                    <a:p>
                      <a:endParaRPr lang="en-US" sz="1800" dirty="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1"/>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2"/>
                  </a:ext>
                </a:extLst>
              </a:tr>
              <a:tr h="280156">
                <a:tc gridSpan="2">
                  <a:txBody>
                    <a:bodyPr/>
                    <a:lstStyle/>
                    <a:p>
                      <a:endParaRPr lang="en-US" sz="1800"/>
                    </a:p>
                  </a:txBody>
                  <a:tcPr marL="5846" marR="5846" marT="5846" marB="0" anchor="b">
                    <a:lnL>
                      <a:noFill/>
                    </a:lnL>
                    <a:lnR>
                      <a:noFill/>
                    </a:lnR>
                    <a:lnT>
                      <a:noFill/>
                    </a:lnT>
                    <a:lnB>
                      <a:noFill/>
                    </a:lnB>
                  </a:tcPr>
                </a:tc>
                <a:tc hMerge="1">
                  <a:txBody>
                    <a:bodyPr/>
                    <a:lstStyle/>
                    <a:p>
                      <a:endParaRPr lang="en-US"/>
                    </a:p>
                  </a:txBody>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3"/>
                  </a:ext>
                </a:extLst>
              </a:tr>
              <a:tr h="280156">
                <a:tc>
                  <a:txBody>
                    <a:bodyPr/>
                    <a:lstStyle/>
                    <a:p>
                      <a:endParaRPr lang="en-US" sz="1800" dirty="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4"/>
                  </a:ext>
                </a:extLst>
              </a:tr>
              <a:tr h="280156">
                <a:tc>
                  <a:txBody>
                    <a:bodyPr/>
                    <a:lstStyle/>
                    <a:p>
                      <a:endParaRPr lang="en-US" sz="1800" dirty="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5"/>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6"/>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7"/>
                  </a:ext>
                </a:extLst>
              </a:tr>
              <a:tr h="280156">
                <a:tc>
                  <a:txBody>
                    <a:bodyPr/>
                    <a:lstStyle/>
                    <a:p>
                      <a:endParaRPr lang="en-US" sz="1800" dirty="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8"/>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09"/>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0"/>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1"/>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2"/>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3"/>
                  </a:ext>
                </a:extLst>
              </a:tr>
              <a:tr h="280156">
                <a:tc gridSpan="2">
                  <a:txBody>
                    <a:bodyPr/>
                    <a:lstStyle/>
                    <a:p>
                      <a:endParaRPr lang="en-US" sz="1800"/>
                    </a:p>
                  </a:txBody>
                  <a:tcPr marL="5846" marR="5846" marT="5846" marB="0" anchor="b">
                    <a:lnL>
                      <a:noFill/>
                    </a:lnL>
                    <a:lnR>
                      <a:noFill/>
                    </a:lnR>
                    <a:lnT>
                      <a:noFill/>
                    </a:lnT>
                    <a:lnB>
                      <a:noFill/>
                    </a:lnB>
                  </a:tcPr>
                </a:tc>
                <a:tc hMerge="1">
                  <a:txBody>
                    <a:bodyPr/>
                    <a:lstStyle/>
                    <a:p>
                      <a:endParaRPr lang="en-US"/>
                    </a:p>
                  </a:txBody>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4"/>
                  </a:ext>
                </a:extLst>
              </a:tr>
              <a:tr h="325822">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5"/>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6"/>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7"/>
                  </a:ext>
                </a:extLst>
              </a:tr>
              <a:tr h="280156">
                <a:tc gridSpan="2">
                  <a:txBody>
                    <a:bodyPr/>
                    <a:lstStyle/>
                    <a:p>
                      <a:endParaRPr lang="en-US" sz="1800"/>
                    </a:p>
                  </a:txBody>
                  <a:tcPr marL="5846" marR="5846" marT="5846" marB="0" anchor="b">
                    <a:lnL>
                      <a:noFill/>
                    </a:lnL>
                    <a:lnR>
                      <a:noFill/>
                    </a:lnR>
                    <a:lnT>
                      <a:noFill/>
                    </a:lnT>
                    <a:lnB>
                      <a:noFill/>
                    </a:lnB>
                  </a:tcPr>
                </a:tc>
                <a:tc hMerge="1">
                  <a:txBody>
                    <a:bodyPr/>
                    <a:lstStyle/>
                    <a:p>
                      <a:endParaRPr lang="en-US"/>
                    </a:p>
                  </a:txBody>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8"/>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19"/>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0"/>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1"/>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2"/>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3"/>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4"/>
                  </a:ext>
                </a:extLst>
              </a:tr>
              <a:tr h="280156">
                <a:tc gridSpan="2">
                  <a:txBody>
                    <a:bodyPr/>
                    <a:lstStyle/>
                    <a:p>
                      <a:endParaRPr lang="en-US" sz="1800"/>
                    </a:p>
                  </a:txBody>
                  <a:tcPr marL="5846" marR="5846" marT="5846" marB="0" anchor="b">
                    <a:lnL>
                      <a:noFill/>
                    </a:lnL>
                    <a:lnR>
                      <a:noFill/>
                    </a:lnR>
                    <a:lnT>
                      <a:noFill/>
                    </a:lnT>
                    <a:lnB>
                      <a:noFill/>
                    </a:lnB>
                  </a:tcPr>
                </a:tc>
                <a:tc hMerge="1">
                  <a:txBody>
                    <a:bodyPr/>
                    <a:lstStyle/>
                    <a:p>
                      <a:endParaRPr lang="en-US"/>
                    </a:p>
                  </a:txBody>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5"/>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6"/>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7"/>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8"/>
                  </a:ext>
                </a:extLst>
              </a:tr>
              <a:tr h="280156">
                <a:tc gridSpan="2">
                  <a:txBody>
                    <a:bodyPr/>
                    <a:lstStyle/>
                    <a:p>
                      <a:endParaRPr lang="en-US" sz="1800"/>
                    </a:p>
                  </a:txBody>
                  <a:tcPr marL="5846" marR="5846" marT="5846" marB="0" anchor="b">
                    <a:lnL>
                      <a:noFill/>
                    </a:lnL>
                    <a:lnR>
                      <a:noFill/>
                    </a:lnR>
                    <a:lnT>
                      <a:noFill/>
                    </a:lnT>
                    <a:lnB>
                      <a:noFill/>
                    </a:lnB>
                  </a:tcPr>
                </a:tc>
                <a:tc hMerge="1">
                  <a:txBody>
                    <a:bodyPr/>
                    <a:lstStyle/>
                    <a:p>
                      <a:endParaRPr lang="en-US"/>
                    </a:p>
                  </a:txBody>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29"/>
                  </a:ext>
                </a:extLst>
              </a:tr>
              <a:tr h="280156">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tc>
                  <a:txBody>
                    <a:bodyPr/>
                    <a:lstStyle/>
                    <a:p>
                      <a:endParaRPr lang="en-US" sz="1800"/>
                    </a:p>
                  </a:txBody>
                  <a:tcPr marL="5846" marR="5846" marT="5846" marB="0" anchor="b">
                    <a:lnL>
                      <a:noFill/>
                    </a:lnL>
                    <a:lnR>
                      <a:noFill/>
                    </a:lnR>
                    <a:lnT>
                      <a:noFill/>
                    </a:lnT>
                    <a:lnB>
                      <a:noFill/>
                    </a:lnB>
                  </a:tcPr>
                </a:tc>
                <a:extLst>
                  <a:ext uri="{0D108BD9-81ED-4DB2-BD59-A6C34878D82A}">
                    <a16:rowId xmlns:a16="http://schemas.microsoft.com/office/drawing/2014/main" val="10030"/>
                  </a:ext>
                </a:extLst>
              </a:tr>
              <a:tr h="280156">
                <a:tc gridSpan="2">
                  <a:txBody>
                    <a:bodyPr/>
                    <a:lstStyle/>
                    <a:p>
                      <a:endParaRPr lang="en-US" sz="1800"/>
                    </a:p>
                  </a:txBody>
                  <a:tcPr marL="5846" marR="5846" marT="5846" marB="0" anchor="b">
                    <a:lnL>
                      <a:noFill/>
                    </a:lnL>
                    <a:lnR>
                      <a:noFill/>
                    </a:lnR>
                    <a:lnT>
                      <a:noFill/>
                    </a:lnT>
                    <a:lnB>
                      <a:noFill/>
                    </a:lnB>
                  </a:tcPr>
                </a:tc>
                <a:tc hMerge="1">
                  <a:txBody>
                    <a:bodyPr/>
                    <a:lstStyle/>
                    <a:p>
                      <a:endParaRPr lang="en-US"/>
                    </a:p>
                  </a:txBody>
                  <a:tcPr/>
                </a:tc>
                <a:tc>
                  <a:txBody>
                    <a:bodyPr/>
                    <a:lstStyle/>
                    <a:p>
                      <a:endParaRPr lang="en-US" sz="1800" dirty="0"/>
                    </a:p>
                  </a:txBody>
                  <a:tcPr marL="5846" marR="5846" marT="5846" marB="0" anchor="b">
                    <a:lnL>
                      <a:noFill/>
                    </a:lnL>
                    <a:lnR>
                      <a:noFill/>
                    </a:lnR>
                    <a:lnT>
                      <a:noFill/>
                    </a:lnT>
                    <a:lnB>
                      <a:noFill/>
                    </a:lnB>
                  </a:tcPr>
                </a:tc>
                <a:extLst>
                  <a:ext uri="{0D108BD9-81ED-4DB2-BD59-A6C34878D82A}">
                    <a16:rowId xmlns:a16="http://schemas.microsoft.com/office/drawing/2014/main" val="10031"/>
                  </a:ext>
                </a:extLst>
              </a:tr>
            </a:tbl>
          </a:graphicData>
        </a:graphic>
      </p:graphicFrame>
      <p:pic>
        <p:nvPicPr>
          <p:cNvPr id="2" name="Picture 1"/>
          <p:cNvPicPr>
            <a:picLocks noChangeAspect="1"/>
          </p:cNvPicPr>
          <p:nvPr/>
        </p:nvPicPr>
        <p:blipFill>
          <a:blip r:embed="rId2"/>
          <a:stretch>
            <a:fillRect/>
          </a:stretch>
        </p:blipFill>
        <p:spPr>
          <a:xfrm>
            <a:off x="960284" y="771524"/>
            <a:ext cx="7116508" cy="570547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11191" y="347662"/>
            <a:ext cx="6866009" cy="638262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588135" y="1400174"/>
            <a:ext cx="7672054" cy="469582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Projected Impact to </a:t>
            </a:r>
            <a:r>
              <a:rPr lang="en-US" sz="2800" dirty="0" smtClean="0"/>
              <a:t>Road Use Tax and </a:t>
            </a:r>
            <a:br>
              <a:rPr lang="en-US" sz="2800" dirty="0" smtClean="0"/>
            </a:br>
            <a:r>
              <a:rPr lang="en-US" sz="2800" dirty="0" smtClean="0"/>
              <a:t>Local Option Tax Revenues </a:t>
            </a:r>
            <a:r>
              <a:rPr lang="en-US" sz="2800" dirty="0"/>
              <a:t>Reviewed at the </a:t>
            </a:r>
            <a:r>
              <a:rPr lang="en-US" sz="2800" dirty="0" smtClean="0"/>
              <a:t/>
            </a:r>
            <a:br>
              <a:rPr lang="en-US" sz="2800" dirty="0" smtClean="0"/>
            </a:br>
            <a:r>
              <a:rPr lang="en-US" sz="2800" dirty="0" smtClean="0"/>
              <a:t>June </a:t>
            </a:r>
            <a:r>
              <a:rPr lang="en-US" sz="2800" dirty="0"/>
              <a:t>4, 2020 Regular Council Meeting</a:t>
            </a:r>
          </a:p>
        </p:txBody>
      </p:sp>
      <p:pic>
        <p:nvPicPr>
          <p:cNvPr id="6" name="Content Placeholder 5"/>
          <p:cNvPicPr>
            <a:picLocks noGrp="1" noChangeAspect="1"/>
          </p:cNvPicPr>
          <p:nvPr>
            <p:ph idx="1"/>
          </p:nvPr>
        </p:nvPicPr>
        <p:blipFill>
          <a:blip r:embed="rId2"/>
          <a:stretch>
            <a:fillRect/>
          </a:stretch>
        </p:blipFill>
        <p:spPr>
          <a:xfrm>
            <a:off x="1247775" y="1872456"/>
            <a:ext cx="6648450" cy="3981450"/>
          </a:xfrm>
          <a:prstGeom prst="rect">
            <a:avLst/>
          </a:prstGeom>
        </p:spPr>
      </p:pic>
    </p:spTree>
    <p:extLst>
      <p:ext uri="{BB962C8B-B14F-4D97-AF65-F5344CB8AC3E}">
        <p14:creationId xmlns:p14="http://schemas.microsoft.com/office/powerpoint/2010/main" val="1484617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1922</TotalTime>
  <Words>560</Words>
  <Application>Microsoft Office PowerPoint</Application>
  <PresentationFormat>On-screen Show (4:3)</PresentationFormat>
  <Paragraphs>27</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City of Muscatine</vt:lpstr>
      <vt:lpstr>Summary of Projected Revenue Impacts Reviewed at the June 4, 2020 Regular Council Meeting</vt:lpstr>
      <vt:lpstr>Summary of Projected Expenditure Reductions Reviewed at the June 4, 2020 Regular Council Meeting</vt:lpstr>
      <vt:lpstr>Projected Impact to General Fund Balance Reviewed at the June 4, 2020 Regular Council Meeting</vt:lpstr>
      <vt:lpstr>PowerPoint Presentation</vt:lpstr>
      <vt:lpstr>PowerPoint Presentation</vt:lpstr>
      <vt:lpstr>PowerPoint Presentation</vt:lpstr>
      <vt:lpstr>PowerPoint Presentation</vt:lpstr>
      <vt:lpstr>Projected Impact to Road Use Tax and  Local Option Tax Revenues Reviewed at the  June 4, 2020 Regular Council Meeting</vt:lpstr>
      <vt:lpstr>Actual Road Use Tax and Local Option Tax Revenues Compared to Original Revised Estimate </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Finance &amp; Records</dc:creator>
  <cp:lastModifiedBy>Lueck, Nancy</cp:lastModifiedBy>
  <cp:revision>147</cp:revision>
  <cp:lastPrinted>2020-09-03T16:16:23Z</cp:lastPrinted>
  <dcterms:created xsi:type="dcterms:W3CDTF">2012-10-09T14:40:20Z</dcterms:created>
  <dcterms:modified xsi:type="dcterms:W3CDTF">2020-09-03T16:45:14Z</dcterms:modified>
</cp:coreProperties>
</file>