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27" autoAdjust="0"/>
  </p:normalViewPr>
  <p:slideViewPr>
    <p:cSldViewPr snapToGrid="0">
      <p:cViewPr varScale="1">
        <p:scale>
          <a:sx n="73" d="100"/>
          <a:sy n="73" d="100"/>
        </p:scale>
        <p:origin x="80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2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81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31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524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259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21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1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20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2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7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87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37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14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54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4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7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66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627013"/>
            <a:ext cx="7766936" cy="3423819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9800" dirty="0" smtClean="0"/>
              <a:t>Welcome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Muscatine County Juvenile Diversion Program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42030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Muscatine, Iowa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068" y="4050832"/>
            <a:ext cx="7766936" cy="254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31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dirty="0" smtClean="0"/>
              <a:t>The Goal!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In 2018, the Muscatine City Council developed City wide goals, one of which was listed as: </a:t>
            </a:r>
          </a:p>
          <a:p>
            <a:pPr lvl="1"/>
            <a:r>
              <a:rPr lang="en-US" sz="3400" dirty="0"/>
              <a:t>Develop a youth diversion program for at risk youth in cooperation with the Police Department, School District, Juvenile Probation and other parties. Educate and train staff.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2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Working Together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a collaborative effort </a:t>
            </a: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involving:</a:t>
            </a: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Muscatine Police Department </a:t>
            </a: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Juvenile </a:t>
            </a: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Court Services, </a:t>
            </a:r>
            <a:endParaRPr lang="en-US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Muscatine Community School District</a:t>
            </a: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Wilton Police Department</a:t>
            </a: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 </a:t>
            </a:r>
            <a: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Liberty Police Department, </a:t>
            </a:r>
            <a:endParaRPr lang="en-US" dirty="0" smtClean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6" name="Content Placeholder 5" descr="Handshake, New Tool to Measure Speed of Aging - Science ..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2644525"/>
            <a:ext cx="4184650" cy="2913562"/>
          </a:xfrm>
        </p:spPr>
      </p:pic>
    </p:spTree>
    <p:extLst>
      <p:ext uri="{BB962C8B-B14F-4D97-AF65-F5344CB8AC3E}">
        <p14:creationId xmlns:p14="http://schemas.microsoft.com/office/powerpoint/2010/main" val="237299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Foundation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17785"/>
            <a:ext cx="4184035" cy="4423576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The Muscatine Diversion Program is founded upon a national “Georgetown University” Center for Juvenile Justice Reform model. </a:t>
            </a:r>
            <a:endParaRPr lang="en-US" sz="2000" dirty="0" smtClean="0"/>
          </a:p>
          <a:p>
            <a:r>
              <a:rPr lang="en-US" sz="2000" dirty="0" smtClean="0"/>
              <a:t>Personnel Involved </a:t>
            </a:r>
          </a:p>
          <a:p>
            <a:pPr lvl="1"/>
            <a:r>
              <a:rPr lang="en-US" sz="1700" dirty="0" smtClean="0"/>
              <a:t>law </a:t>
            </a:r>
            <a:r>
              <a:rPr lang="en-US" sz="1700" dirty="0"/>
              <a:t>enforcement officers, </a:t>
            </a:r>
            <a:endParaRPr lang="en-US" sz="1700" dirty="0" smtClean="0"/>
          </a:p>
          <a:p>
            <a:pPr lvl="1"/>
            <a:r>
              <a:rPr lang="en-US" sz="1700" dirty="0" smtClean="0"/>
              <a:t>probation </a:t>
            </a:r>
            <a:r>
              <a:rPr lang="en-US" sz="1700" dirty="0"/>
              <a:t>staff</a:t>
            </a:r>
            <a:r>
              <a:rPr lang="en-US" sz="1700" dirty="0" smtClean="0"/>
              <a:t>,</a:t>
            </a:r>
          </a:p>
          <a:p>
            <a:pPr lvl="1"/>
            <a:r>
              <a:rPr lang="en-US" sz="1700" dirty="0" smtClean="0"/>
              <a:t> </a:t>
            </a:r>
            <a:r>
              <a:rPr lang="en-US" sz="1700" dirty="0"/>
              <a:t>prosecutors, </a:t>
            </a:r>
            <a:endParaRPr lang="en-US" sz="1700" dirty="0" smtClean="0"/>
          </a:p>
          <a:p>
            <a:pPr lvl="1"/>
            <a:r>
              <a:rPr lang="en-US" sz="1700" dirty="0" smtClean="0"/>
              <a:t>school </a:t>
            </a:r>
            <a:r>
              <a:rPr lang="en-US" sz="1700" dirty="0"/>
              <a:t>officials</a:t>
            </a:r>
            <a:r>
              <a:rPr lang="en-US" sz="1700" dirty="0" smtClean="0"/>
              <a:t>,</a:t>
            </a:r>
          </a:p>
          <a:p>
            <a:pPr lvl="1"/>
            <a:r>
              <a:rPr lang="en-US" sz="1700" dirty="0" smtClean="0"/>
              <a:t> </a:t>
            </a:r>
            <a:r>
              <a:rPr lang="en-US" sz="1700" dirty="0"/>
              <a:t>judges, </a:t>
            </a:r>
            <a:endParaRPr lang="en-US" sz="1700" dirty="0" smtClean="0"/>
          </a:p>
          <a:p>
            <a:pPr lvl="1"/>
            <a:r>
              <a:rPr lang="en-US" sz="1700" dirty="0" smtClean="0"/>
              <a:t>policy-makers</a:t>
            </a:r>
            <a:r>
              <a:rPr lang="en-US" sz="1700" dirty="0"/>
              <a:t>, </a:t>
            </a:r>
            <a:endParaRPr lang="en-US" sz="1700" dirty="0" smtClean="0"/>
          </a:p>
          <a:p>
            <a:pPr lvl="1"/>
            <a:r>
              <a:rPr lang="en-US" sz="1700" dirty="0" smtClean="0"/>
              <a:t>and </a:t>
            </a:r>
            <a:r>
              <a:rPr lang="en-US" sz="1700" dirty="0"/>
              <a:t>other local leaders who are committed to strengthening </a:t>
            </a:r>
            <a:r>
              <a:rPr lang="en-US" sz="1700" dirty="0" smtClean="0"/>
              <a:t>community involvement. </a:t>
            </a:r>
          </a:p>
          <a:p>
            <a:endParaRPr lang="en-US" dirty="0"/>
          </a:p>
        </p:txBody>
      </p:sp>
      <p:pic>
        <p:nvPicPr>
          <p:cNvPr id="6" name="Content Placeholder 5" descr="Eric D. Schabell: Digital Foundations - Fixing slow ..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3055144"/>
            <a:ext cx="4184650" cy="2092325"/>
          </a:xfrm>
        </p:spPr>
      </p:pic>
    </p:spTree>
    <p:extLst>
      <p:ext uri="{BB962C8B-B14F-4D97-AF65-F5344CB8AC3E}">
        <p14:creationId xmlns:p14="http://schemas.microsoft.com/office/powerpoint/2010/main" val="15836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842" y="565639"/>
            <a:ext cx="8596668" cy="1320800"/>
          </a:xfrm>
        </p:spPr>
        <p:txBody>
          <a:bodyPr/>
          <a:lstStyle/>
          <a:p>
            <a:pPr algn="ctr"/>
            <a:r>
              <a:rPr lang="en-US" u="sng" dirty="0" smtClean="0"/>
              <a:t>Schedule?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3485"/>
            <a:ext cx="8596668" cy="4537877"/>
          </a:xfrm>
        </p:spPr>
        <p:txBody>
          <a:bodyPr>
            <a:normAutofit/>
          </a:bodyPr>
          <a:lstStyle/>
          <a:p>
            <a:r>
              <a:rPr lang="en-US" dirty="0"/>
              <a:t>Starting August 2018, the Muscatine Diversion Program hosted its’ first annually monthly class at Musser Public Library. </a:t>
            </a:r>
            <a:endParaRPr lang="en-US" dirty="0" smtClean="0"/>
          </a:p>
          <a:p>
            <a:r>
              <a:rPr lang="en-US" dirty="0" smtClean="0"/>
              <a:t>During </a:t>
            </a:r>
            <a:r>
              <a:rPr lang="en-US" dirty="0"/>
              <a:t>each class, students are given expert </a:t>
            </a:r>
            <a:r>
              <a:rPr lang="en-US" dirty="0" smtClean="0"/>
              <a:t>instruction:</a:t>
            </a:r>
          </a:p>
          <a:p>
            <a:pPr lvl="1"/>
            <a:r>
              <a:rPr lang="en-US" dirty="0" smtClean="0"/>
              <a:t>corrective </a:t>
            </a:r>
            <a:r>
              <a:rPr lang="en-US" dirty="0"/>
              <a:t>thinking methods, </a:t>
            </a:r>
            <a:endParaRPr lang="en-US" dirty="0" smtClean="0"/>
          </a:p>
          <a:p>
            <a:pPr lvl="1"/>
            <a:r>
              <a:rPr lang="en-US" dirty="0" smtClean="0"/>
              <a:t>goal </a:t>
            </a:r>
            <a:r>
              <a:rPr lang="en-US" dirty="0"/>
              <a:t>setting and </a:t>
            </a:r>
            <a:endParaRPr lang="en-US" dirty="0" smtClean="0"/>
          </a:p>
          <a:p>
            <a:pPr lvl="1"/>
            <a:r>
              <a:rPr lang="en-US" dirty="0" smtClean="0"/>
              <a:t>behavior </a:t>
            </a:r>
            <a:r>
              <a:rPr lang="en-US" dirty="0"/>
              <a:t>chain strategies just to name a few topics.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Participants are required </a:t>
            </a:r>
            <a:r>
              <a:rPr lang="en-US" dirty="0" smtClean="0"/>
              <a:t>to:</a:t>
            </a:r>
          </a:p>
          <a:p>
            <a:pPr lvl="1"/>
            <a:r>
              <a:rPr lang="en-US" dirty="0" smtClean="0"/>
              <a:t>actively </a:t>
            </a:r>
            <a:r>
              <a:rPr lang="en-US" dirty="0"/>
              <a:t>participate in classroom activities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take personal responsibility for their actions </a:t>
            </a:r>
            <a:r>
              <a:rPr lang="en-US" dirty="0" smtClean="0"/>
              <a:t>and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must be accompanied by a parent or guardian.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6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422031"/>
            <a:ext cx="7684151" cy="791307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Positive Outcomes!</a:t>
            </a:r>
            <a:br>
              <a:rPr lang="en-US" sz="2800" dirty="0" smtClean="0"/>
            </a:br>
            <a:r>
              <a:rPr lang="en-US" sz="2800" dirty="0" smtClean="0"/>
              <a:t>August 2018 to present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1960685"/>
            <a:ext cx="4513541" cy="4080676"/>
          </a:xfrm>
        </p:spPr>
        <p:txBody>
          <a:bodyPr/>
          <a:lstStyle/>
          <a:p>
            <a:r>
              <a:rPr lang="en-US" dirty="0" smtClean="0"/>
              <a:t>131 Juvenile referred </a:t>
            </a:r>
          </a:p>
          <a:p>
            <a:r>
              <a:rPr lang="en-US" dirty="0" smtClean="0"/>
              <a:t>104 Juveniles attended</a:t>
            </a:r>
          </a:p>
          <a:p>
            <a:r>
              <a:rPr lang="en-US" dirty="0" smtClean="0"/>
              <a:t>12 Juveniles failed to attend</a:t>
            </a:r>
          </a:p>
          <a:p>
            <a:r>
              <a:rPr lang="en-US" dirty="0" smtClean="0"/>
              <a:t>14 Unable to attend due to program suspension (COVID)</a:t>
            </a:r>
          </a:p>
          <a:p>
            <a:r>
              <a:rPr lang="en-US" dirty="0" smtClean="0"/>
              <a:t>1 Juvenile declined by Juvenile Court Services </a:t>
            </a:r>
          </a:p>
          <a:p>
            <a:r>
              <a:rPr lang="en-US" dirty="0" smtClean="0"/>
              <a:t>21 Juveniles have reoffended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1529863"/>
            <a:ext cx="3854528" cy="38316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Article: Driving diversified leadership capabilities in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29863"/>
            <a:ext cx="3854528" cy="441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6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the future Holds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Continued support from local leaders, law enforcement, school staff and probation personnel toward juvenile justice reform</a:t>
            </a:r>
          </a:p>
          <a:p>
            <a:r>
              <a:rPr lang="en-US" dirty="0" smtClean="0"/>
              <a:t>Expressed support from participating agencies toward increasing non-recidivism rates. </a:t>
            </a:r>
          </a:p>
          <a:p>
            <a:r>
              <a:rPr lang="en-US" dirty="0" smtClean="0"/>
              <a:t>Joint participation between parents, juveniles and city officials in an effort to guide juveniles toward a more productive adult life. </a:t>
            </a:r>
          </a:p>
          <a:p>
            <a:endParaRPr lang="en-US" dirty="0"/>
          </a:p>
        </p:txBody>
      </p:sp>
      <p:pic>
        <p:nvPicPr>
          <p:cNvPr id="8" name="Content Placeholder 7" descr="Happy Earth Day (: | Nature rambles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2430146"/>
            <a:ext cx="4184650" cy="3342320"/>
          </a:xfrm>
        </p:spPr>
      </p:pic>
    </p:spTree>
    <p:extLst>
      <p:ext uri="{BB962C8B-B14F-4D97-AF65-F5344CB8AC3E}">
        <p14:creationId xmlns:p14="http://schemas.microsoft.com/office/powerpoint/2010/main" val="183909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 </a:t>
            </a:r>
            <a:endParaRPr lang="en-US" dirty="0"/>
          </a:p>
        </p:txBody>
      </p:sp>
      <p:pic>
        <p:nvPicPr>
          <p:cNvPr id="4" name="Content Placeholder 3" descr="BFTP: The hard questions about technology - Home - Doug ..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250" y="2160588"/>
            <a:ext cx="2579538" cy="3881437"/>
          </a:xfrm>
        </p:spPr>
      </p:pic>
    </p:spTree>
    <p:extLst>
      <p:ext uri="{BB962C8B-B14F-4D97-AF65-F5344CB8AC3E}">
        <p14:creationId xmlns:p14="http://schemas.microsoft.com/office/powerpoint/2010/main" val="29512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322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Cambria</vt:lpstr>
      <vt:lpstr>Times New Roman</vt:lpstr>
      <vt:lpstr>Wingdings 3</vt:lpstr>
      <vt:lpstr>Facet</vt:lpstr>
      <vt:lpstr>Welcome   Muscatine County Juvenile Diversion Program  </vt:lpstr>
      <vt:lpstr>The Goal!</vt:lpstr>
      <vt:lpstr>Working Together </vt:lpstr>
      <vt:lpstr>Our Foundation </vt:lpstr>
      <vt:lpstr>Schedule? </vt:lpstr>
      <vt:lpstr>Positive Outcomes! August 2018 to present </vt:lpstr>
      <vt:lpstr>What the future Holds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 Muscatine County Juvenile Diversion Program</dc:title>
  <dc:creator>Setup Computer</dc:creator>
  <cp:lastModifiedBy>Hilger, Cinda</cp:lastModifiedBy>
  <cp:revision>26</cp:revision>
  <dcterms:created xsi:type="dcterms:W3CDTF">2020-11-09T22:58:57Z</dcterms:created>
  <dcterms:modified xsi:type="dcterms:W3CDTF">2020-11-11T15:57:55Z</dcterms:modified>
</cp:coreProperties>
</file>