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8"/>
  </p:notesMasterIdLst>
  <p:sldIdLst>
    <p:sldId id="294" r:id="rId2"/>
    <p:sldId id="296" r:id="rId3"/>
    <p:sldId id="272" r:id="rId4"/>
    <p:sldId id="271" r:id="rId5"/>
    <p:sldId id="263" r:id="rId6"/>
    <p:sldId id="290" r:id="rId7"/>
    <p:sldId id="266" r:id="rId8"/>
    <p:sldId id="265" r:id="rId9"/>
    <p:sldId id="289" r:id="rId10"/>
    <p:sldId id="273" r:id="rId11"/>
    <p:sldId id="275" r:id="rId12"/>
    <p:sldId id="287" r:id="rId13"/>
    <p:sldId id="288" r:id="rId14"/>
    <p:sldId id="291" r:id="rId15"/>
    <p:sldId id="276" r:id="rId16"/>
    <p:sldId id="267" r:id="rId17"/>
    <p:sldId id="285" r:id="rId18"/>
    <p:sldId id="268" r:id="rId19"/>
    <p:sldId id="269" r:id="rId20"/>
    <p:sldId id="270" r:id="rId21"/>
    <p:sldId id="278" r:id="rId22"/>
    <p:sldId id="280" r:id="rId23"/>
    <p:sldId id="282" r:id="rId24"/>
    <p:sldId id="279" r:id="rId25"/>
    <p:sldId id="295" r:id="rId26"/>
    <p:sldId id="286"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22" d="100"/>
          <a:sy n="122" d="100"/>
        </p:scale>
        <p:origin x="9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897E8343-CF56-45C6-8843-6248BB5EC57B}" type="datetimeFigureOut">
              <a:rPr lang="en-US" smtClean="0"/>
              <a:t>3/10/2021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FB57C253-AA3C-4EAA-80A5-C124A5857075}" type="slidenum">
              <a:rPr lang="en-US" smtClean="0"/>
              <a:t>‹#›</a:t>
            </a:fld>
            <a:endParaRPr lang="en-US"/>
          </a:p>
        </p:txBody>
      </p:sp>
    </p:spTree>
    <p:extLst>
      <p:ext uri="{BB962C8B-B14F-4D97-AF65-F5344CB8AC3E}">
        <p14:creationId xmlns:p14="http://schemas.microsoft.com/office/powerpoint/2010/main" val="47129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7C253-AA3C-4EAA-80A5-C124A5857075}" type="slidenum">
              <a:rPr lang="en-US" smtClean="0"/>
              <a:t>2</a:t>
            </a:fld>
            <a:endParaRPr lang="en-US"/>
          </a:p>
        </p:txBody>
      </p:sp>
    </p:spTree>
    <p:extLst>
      <p:ext uri="{BB962C8B-B14F-4D97-AF65-F5344CB8AC3E}">
        <p14:creationId xmlns:p14="http://schemas.microsoft.com/office/powerpoint/2010/main" val="55917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images to right give examples of the extensive signage installed around the portions of Cedar </a:t>
            </a:r>
            <a:r>
              <a:rPr lang="en-US" dirty="0" err="1"/>
              <a:t>Rapdis</a:t>
            </a:r>
            <a:r>
              <a:rPr lang="en-US" dirty="0"/>
              <a:t> in which scooters can operated.  One of the 90 designated spots in which rented scooter are to be picked up or returned too.  An image of the in app message that users get.</a:t>
            </a:r>
          </a:p>
        </p:txBody>
      </p:sp>
      <p:sp>
        <p:nvSpPr>
          <p:cNvPr id="4" name="Slide Number Placeholder 3"/>
          <p:cNvSpPr>
            <a:spLocks noGrp="1"/>
          </p:cNvSpPr>
          <p:nvPr>
            <p:ph type="sldNum" sz="quarter" idx="5"/>
          </p:nvPr>
        </p:nvSpPr>
        <p:spPr/>
        <p:txBody>
          <a:bodyPr/>
          <a:lstStyle/>
          <a:p>
            <a:fld id="{FB57C253-AA3C-4EAA-80A5-C124A5857075}" type="slidenum">
              <a:rPr lang="en-US" smtClean="0"/>
              <a:t>11</a:t>
            </a:fld>
            <a:endParaRPr lang="en-US"/>
          </a:p>
        </p:txBody>
      </p:sp>
    </p:spTree>
    <p:extLst>
      <p:ext uri="{BB962C8B-B14F-4D97-AF65-F5344CB8AC3E}">
        <p14:creationId xmlns:p14="http://schemas.microsoft.com/office/powerpoint/2010/main" val="381927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7C253-AA3C-4EAA-80A5-C124A5857075}" type="slidenum">
              <a:rPr lang="en-US" smtClean="0"/>
              <a:t>12</a:t>
            </a:fld>
            <a:endParaRPr lang="en-US"/>
          </a:p>
        </p:txBody>
      </p:sp>
    </p:spTree>
    <p:extLst>
      <p:ext uri="{BB962C8B-B14F-4D97-AF65-F5344CB8AC3E}">
        <p14:creationId xmlns:p14="http://schemas.microsoft.com/office/powerpoint/2010/main" val="3262594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completed in October.</a:t>
            </a:r>
          </a:p>
        </p:txBody>
      </p:sp>
      <p:sp>
        <p:nvSpPr>
          <p:cNvPr id="4" name="Slide Number Placeholder 3"/>
          <p:cNvSpPr>
            <a:spLocks noGrp="1"/>
          </p:cNvSpPr>
          <p:nvPr>
            <p:ph type="sldNum" sz="quarter" idx="5"/>
          </p:nvPr>
        </p:nvSpPr>
        <p:spPr/>
        <p:txBody>
          <a:bodyPr/>
          <a:lstStyle/>
          <a:p>
            <a:fld id="{FB57C253-AA3C-4EAA-80A5-C124A5857075}" type="slidenum">
              <a:rPr lang="en-US" smtClean="0"/>
              <a:t>13</a:t>
            </a:fld>
            <a:endParaRPr lang="en-US"/>
          </a:p>
        </p:txBody>
      </p:sp>
    </p:spTree>
    <p:extLst>
      <p:ext uri="{BB962C8B-B14F-4D97-AF65-F5344CB8AC3E}">
        <p14:creationId xmlns:p14="http://schemas.microsoft.com/office/powerpoint/2010/main" val="2197438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7C253-AA3C-4EAA-80A5-C124A5857075}" type="slidenum">
              <a:rPr lang="en-US" smtClean="0"/>
              <a:t>14</a:t>
            </a:fld>
            <a:endParaRPr lang="en-US"/>
          </a:p>
        </p:txBody>
      </p:sp>
    </p:spTree>
    <p:extLst>
      <p:ext uri="{BB962C8B-B14F-4D97-AF65-F5344CB8AC3E}">
        <p14:creationId xmlns:p14="http://schemas.microsoft.com/office/powerpoint/2010/main" val="3180464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7C253-AA3C-4EAA-80A5-C124A5857075}" type="slidenum">
              <a:rPr lang="en-US" smtClean="0"/>
              <a:t>15</a:t>
            </a:fld>
            <a:endParaRPr lang="en-US"/>
          </a:p>
        </p:txBody>
      </p:sp>
    </p:spTree>
    <p:extLst>
      <p:ext uri="{BB962C8B-B14F-4D97-AF65-F5344CB8AC3E}">
        <p14:creationId xmlns:p14="http://schemas.microsoft.com/office/powerpoint/2010/main" val="1857557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7C253-AA3C-4EAA-80A5-C124A5857075}" type="slidenum">
              <a:rPr lang="en-US" smtClean="0"/>
              <a:t>16</a:t>
            </a:fld>
            <a:endParaRPr lang="en-US"/>
          </a:p>
        </p:txBody>
      </p:sp>
    </p:spTree>
    <p:extLst>
      <p:ext uri="{BB962C8B-B14F-4D97-AF65-F5344CB8AC3E}">
        <p14:creationId xmlns:p14="http://schemas.microsoft.com/office/powerpoint/2010/main" val="3126809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7C253-AA3C-4EAA-80A5-C124A5857075}" type="slidenum">
              <a:rPr lang="en-US" smtClean="0"/>
              <a:t>17</a:t>
            </a:fld>
            <a:endParaRPr lang="en-US"/>
          </a:p>
        </p:txBody>
      </p:sp>
    </p:spTree>
    <p:extLst>
      <p:ext uri="{BB962C8B-B14F-4D97-AF65-F5344CB8AC3E}">
        <p14:creationId xmlns:p14="http://schemas.microsoft.com/office/powerpoint/2010/main" val="716036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7C253-AA3C-4EAA-80A5-C124A5857075}" type="slidenum">
              <a:rPr lang="en-US" smtClean="0"/>
              <a:t>18</a:t>
            </a:fld>
            <a:endParaRPr lang="en-US"/>
          </a:p>
        </p:txBody>
      </p:sp>
    </p:spTree>
    <p:extLst>
      <p:ext uri="{BB962C8B-B14F-4D97-AF65-F5344CB8AC3E}">
        <p14:creationId xmlns:p14="http://schemas.microsoft.com/office/powerpoint/2010/main" val="131320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7C253-AA3C-4EAA-80A5-C124A5857075}" type="slidenum">
              <a:rPr lang="en-US" smtClean="0"/>
              <a:t>19</a:t>
            </a:fld>
            <a:endParaRPr lang="en-US"/>
          </a:p>
        </p:txBody>
      </p:sp>
    </p:spTree>
    <p:extLst>
      <p:ext uri="{BB962C8B-B14F-4D97-AF65-F5344CB8AC3E}">
        <p14:creationId xmlns:p14="http://schemas.microsoft.com/office/powerpoint/2010/main" val="3557843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7C253-AA3C-4EAA-80A5-C124A5857075}" type="slidenum">
              <a:rPr lang="en-US" smtClean="0"/>
              <a:t>20</a:t>
            </a:fld>
            <a:endParaRPr lang="en-US"/>
          </a:p>
        </p:txBody>
      </p:sp>
    </p:spTree>
    <p:extLst>
      <p:ext uri="{BB962C8B-B14F-4D97-AF65-F5344CB8AC3E}">
        <p14:creationId xmlns:p14="http://schemas.microsoft.com/office/powerpoint/2010/main" val="1195881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FB57C253-AA3C-4EAA-80A5-C124A5857075}" type="slidenum">
              <a:rPr lang="en-US" smtClean="0"/>
              <a:t>3</a:t>
            </a:fld>
            <a:endParaRPr lang="en-US"/>
          </a:p>
        </p:txBody>
      </p:sp>
    </p:spTree>
    <p:extLst>
      <p:ext uri="{BB962C8B-B14F-4D97-AF65-F5344CB8AC3E}">
        <p14:creationId xmlns:p14="http://schemas.microsoft.com/office/powerpoint/2010/main" val="2880989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7C253-AA3C-4EAA-80A5-C124A5857075}" type="slidenum">
              <a:rPr lang="en-US" smtClean="0"/>
              <a:t>21</a:t>
            </a:fld>
            <a:endParaRPr lang="en-US"/>
          </a:p>
        </p:txBody>
      </p:sp>
    </p:spTree>
    <p:extLst>
      <p:ext uri="{BB962C8B-B14F-4D97-AF65-F5344CB8AC3E}">
        <p14:creationId xmlns:p14="http://schemas.microsoft.com/office/powerpoint/2010/main" val="1995644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7C253-AA3C-4EAA-80A5-C124A5857075}" type="slidenum">
              <a:rPr lang="en-US" smtClean="0"/>
              <a:t>22</a:t>
            </a:fld>
            <a:endParaRPr lang="en-US"/>
          </a:p>
        </p:txBody>
      </p:sp>
    </p:spTree>
    <p:extLst>
      <p:ext uri="{BB962C8B-B14F-4D97-AF65-F5344CB8AC3E}">
        <p14:creationId xmlns:p14="http://schemas.microsoft.com/office/powerpoint/2010/main" val="2333642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57C253-AA3C-4EAA-80A5-C124A5857075}" type="slidenum">
              <a:rPr lang="en-US" smtClean="0"/>
              <a:t>23</a:t>
            </a:fld>
            <a:endParaRPr lang="en-US"/>
          </a:p>
        </p:txBody>
      </p:sp>
    </p:spTree>
    <p:extLst>
      <p:ext uri="{BB962C8B-B14F-4D97-AF65-F5344CB8AC3E}">
        <p14:creationId xmlns:p14="http://schemas.microsoft.com/office/powerpoint/2010/main" val="1244253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7C253-AA3C-4EAA-80A5-C124A5857075}" type="slidenum">
              <a:rPr lang="en-US" smtClean="0"/>
              <a:t>24</a:t>
            </a:fld>
            <a:endParaRPr lang="en-US"/>
          </a:p>
        </p:txBody>
      </p:sp>
    </p:spTree>
    <p:extLst>
      <p:ext uri="{BB962C8B-B14F-4D97-AF65-F5344CB8AC3E}">
        <p14:creationId xmlns:p14="http://schemas.microsoft.com/office/powerpoint/2010/main" val="1689924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7C253-AA3C-4EAA-80A5-C124A5857075}" type="slidenum">
              <a:rPr lang="en-US" smtClean="0"/>
              <a:t>25</a:t>
            </a:fld>
            <a:endParaRPr lang="en-US"/>
          </a:p>
        </p:txBody>
      </p:sp>
    </p:spTree>
    <p:extLst>
      <p:ext uri="{BB962C8B-B14F-4D97-AF65-F5344CB8AC3E}">
        <p14:creationId xmlns:p14="http://schemas.microsoft.com/office/powerpoint/2010/main" val="1223312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57C253-AA3C-4EAA-80A5-C124A5857075}" type="slidenum">
              <a:rPr lang="en-US" smtClean="0"/>
              <a:t>26</a:t>
            </a:fld>
            <a:endParaRPr lang="en-US"/>
          </a:p>
        </p:txBody>
      </p:sp>
    </p:spTree>
    <p:extLst>
      <p:ext uri="{BB962C8B-B14F-4D97-AF65-F5344CB8AC3E}">
        <p14:creationId xmlns:p14="http://schemas.microsoft.com/office/powerpoint/2010/main" val="160178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current City Code, e-scooters are treated the same as any other motorized vehicles, meaning that they cannot be ridden on sidewalks or trails.  Nor, can they be parked on sidewalks or in the right of way located between sidewalk and the back of the curb.</a:t>
            </a:r>
          </a:p>
        </p:txBody>
      </p:sp>
      <p:sp>
        <p:nvSpPr>
          <p:cNvPr id="4" name="Slide Number Placeholder 3"/>
          <p:cNvSpPr>
            <a:spLocks noGrp="1"/>
          </p:cNvSpPr>
          <p:nvPr>
            <p:ph type="sldNum" sz="quarter" idx="5"/>
          </p:nvPr>
        </p:nvSpPr>
        <p:spPr/>
        <p:txBody>
          <a:bodyPr/>
          <a:lstStyle/>
          <a:p>
            <a:fld id="{FB57C253-AA3C-4EAA-80A5-C124A5857075}" type="slidenum">
              <a:rPr lang="en-US" smtClean="0"/>
              <a:t>4</a:t>
            </a:fld>
            <a:endParaRPr lang="en-US"/>
          </a:p>
        </p:txBody>
      </p:sp>
    </p:spTree>
    <p:extLst>
      <p:ext uri="{BB962C8B-B14F-4D97-AF65-F5344CB8AC3E}">
        <p14:creationId xmlns:p14="http://schemas.microsoft.com/office/powerpoint/2010/main" val="44659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any other for profit venture that makes use of public property, such as this proposal for Bird.  Specific prior approval from City Council is necessary.</a:t>
            </a:r>
          </a:p>
        </p:txBody>
      </p:sp>
      <p:sp>
        <p:nvSpPr>
          <p:cNvPr id="4" name="Slide Number Placeholder 3"/>
          <p:cNvSpPr>
            <a:spLocks noGrp="1"/>
          </p:cNvSpPr>
          <p:nvPr>
            <p:ph type="sldNum" sz="quarter" idx="5"/>
          </p:nvPr>
        </p:nvSpPr>
        <p:spPr/>
        <p:txBody>
          <a:bodyPr/>
          <a:lstStyle/>
          <a:p>
            <a:fld id="{FB57C253-AA3C-4EAA-80A5-C124A5857075}" type="slidenum">
              <a:rPr lang="en-US" smtClean="0"/>
              <a:t>5</a:t>
            </a:fld>
            <a:endParaRPr lang="en-US"/>
          </a:p>
        </p:txBody>
      </p:sp>
    </p:spTree>
    <p:extLst>
      <p:ext uri="{BB962C8B-B14F-4D97-AF65-F5344CB8AC3E}">
        <p14:creationId xmlns:p14="http://schemas.microsoft.com/office/powerpoint/2010/main" val="1744104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e-scooter rental service being proposed by Bird is a newer concept, first appeared in some larger metropolitan areas around 2018.  Since the concept has spread rapidly to communities nationwide.  The experience of these communities with this type of service appears to be quite varied. In general e-scooters have been more a positive experience in communities in which a regulatory and enforcement framework has been in place to mitigate the major negative impacts of e-scooter rental.</a:t>
            </a:r>
          </a:p>
        </p:txBody>
      </p:sp>
      <p:sp>
        <p:nvSpPr>
          <p:cNvPr id="4" name="Slide Number Placeholder 3"/>
          <p:cNvSpPr>
            <a:spLocks noGrp="1"/>
          </p:cNvSpPr>
          <p:nvPr>
            <p:ph type="sldNum" sz="quarter" idx="5"/>
          </p:nvPr>
        </p:nvSpPr>
        <p:spPr/>
        <p:txBody>
          <a:bodyPr/>
          <a:lstStyle/>
          <a:p>
            <a:fld id="{FB57C253-AA3C-4EAA-80A5-C124A5857075}" type="slidenum">
              <a:rPr lang="en-US" smtClean="0"/>
              <a:t>6</a:t>
            </a:fld>
            <a:endParaRPr lang="en-US"/>
          </a:p>
        </p:txBody>
      </p:sp>
    </p:spTree>
    <p:extLst>
      <p:ext uri="{BB962C8B-B14F-4D97-AF65-F5344CB8AC3E}">
        <p14:creationId xmlns:p14="http://schemas.microsoft.com/office/powerpoint/2010/main" val="495388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Muscatine is not the only Iowa community currently examining a request to allow for e-scooter rental, these other communities appear to have received similar proposals at about the same time Muscatine.</a:t>
            </a:r>
          </a:p>
        </p:txBody>
      </p:sp>
      <p:sp>
        <p:nvSpPr>
          <p:cNvPr id="4" name="Slide Number Placeholder 3"/>
          <p:cNvSpPr>
            <a:spLocks noGrp="1"/>
          </p:cNvSpPr>
          <p:nvPr>
            <p:ph type="sldNum" sz="quarter" idx="5"/>
          </p:nvPr>
        </p:nvSpPr>
        <p:spPr/>
        <p:txBody>
          <a:bodyPr/>
          <a:lstStyle/>
          <a:p>
            <a:fld id="{FB57C253-AA3C-4EAA-80A5-C124A5857075}" type="slidenum">
              <a:rPr lang="en-US" smtClean="0"/>
              <a:t>7</a:t>
            </a:fld>
            <a:endParaRPr lang="en-US"/>
          </a:p>
        </p:txBody>
      </p:sp>
    </p:spTree>
    <p:extLst>
      <p:ext uri="{BB962C8B-B14F-4D97-AF65-F5344CB8AC3E}">
        <p14:creationId xmlns:p14="http://schemas.microsoft.com/office/powerpoint/2010/main" val="3233033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a year ago, the Ames City Council rejected a proposal scooter rental program.  The given rational for this rejection was the decision by Iowa State University to not allow for scooters on campus, and such the demand in the rest of the community would not support the proposed program</a:t>
            </a:r>
          </a:p>
          <a:p>
            <a:endParaRPr lang="en-US" dirty="0"/>
          </a:p>
          <a:p>
            <a:r>
              <a:rPr lang="en-US" dirty="0"/>
              <a:t>Des Moines has been actively studying this issue since 2019, with no decision yet made.</a:t>
            </a:r>
          </a:p>
        </p:txBody>
      </p:sp>
      <p:sp>
        <p:nvSpPr>
          <p:cNvPr id="4" name="Slide Number Placeholder 3"/>
          <p:cNvSpPr>
            <a:spLocks noGrp="1"/>
          </p:cNvSpPr>
          <p:nvPr>
            <p:ph type="sldNum" sz="quarter" idx="5"/>
          </p:nvPr>
        </p:nvSpPr>
        <p:spPr/>
        <p:txBody>
          <a:bodyPr/>
          <a:lstStyle/>
          <a:p>
            <a:fld id="{FB57C253-AA3C-4EAA-80A5-C124A5857075}" type="slidenum">
              <a:rPr lang="en-US" smtClean="0"/>
              <a:t>8</a:t>
            </a:fld>
            <a:endParaRPr lang="en-US"/>
          </a:p>
        </p:txBody>
      </p:sp>
    </p:spTree>
    <p:extLst>
      <p:ext uri="{BB962C8B-B14F-4D97-AF65-F5344CB8AC3E}">
        <p14:creationId xmlns:p14="http://schemas.microsoft.com/office/powerpoint/2010/main" val="291053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Cedar Rapids is the community in Iowa with operating e-scooter program similar to what Bird is proposing for Muscatine. The scooter rental program  as a limited pilot program in June of 2019 starting with 30 scooters in 2019.  The pilot program was determined to be a success and in 70 scooters in 2020 were operating, with a total of 80,992 trips being made in 2020.  Cedar Rapids has announced that program will continue in the spring of 2020 </a:t>
            </a:r>
          </a:p>
          <a:p>
            <a:endParaRPr lang="en-US" dirty="0"/>
          </a:p>
          <a:p>
            <a:r>
              <a:rPr lang="en-US" dirty="0"/>
              <a:t>In Cedar Rapids the program is focused on the downtown and surrounding areas, and is paired with a bikeshare program.  </a:t>
            </a:r>
          </a:p>
          <a:p>
            <a:endParaRPr lang="en-US" dirty="0"/>
          </a:p>
          <a:p>
            <a:r>
              <a:rPr lang="en-US" dirty="0"/>
              <a:t>It began as a limited pilot program in 2019 with 30 scooter</a:t>
            </a:r>
          </a:p>
        </p:txBody>
      </p:sp>
      <p:sp>
        <p:nvSpPr>
          <p:cNvPr id="4" name="Slide Number Placeholder 3"/>
          <p:cNvSpPr>
            <a:spLocks noGrp="1"/>
          </p:cNvSpPr>
          <p:nvPr>
            <p:ph type="sldNum" sz="quarter" idx="5"/>
          </p:nvPr>
        </p:nvSpPr>
        <p:spPr/>
        <p:txBody>
          <a:bodyPr/>
          <a:lstStyle/>
          <a:p>
            <a:fld id="{FB57C253-AA3C-4EAA-80A5-C124A5857075}" type="slidenum">
              <a:rPr lang="en-US" smtClean="0"/>
              <a:t>9</a:t>
            </a:fld>
            <a:endParaRPr lang="en-US"/>
          </a:p>
        </p:txBody>
      </p:sp>
    </p:spTree>
    <p:extLst>
      <p:ext uri="{BB962C8B-B14F-4D97-AF65-F5344CB8AC3E}">
        <p14:creationId xmlns:p14="http://schemas.microsoft.com/office/powerpoint/2010/main" val="1517415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FB57C253-AA3C-4EAA-80A5-C124A5857075}" type="slidenum">
              <a:rPr lang="en-US" smtClean="0"/>
              <a:t>10</a:t>
            </a:fld>
            <a:endParaRPr lang="en-US"/>
          </a:p>
        </p:txBody>
      </p:sp>
    </p:spTree>
    <p:extLst>
      <p:ext uri="{BB962C8B-B14F-4D97-AF65-F5344CB8AC3E}">
        <p14:creationId xmlns:p14="http://schemas.microsoft.com/office/powerpoint/2010/main" val="258580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942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189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303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603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8602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7980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273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3/2/2021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755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58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259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664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09590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FB61-F2DE-4688-B88F-73E6DD057923}"/>
              </a:ext>
            </a:extLst>
          </p:cNvPr>
          <p:cNvSpPr>
            <a:spLocks noGrp="1"/>
          </p:cNvSpPr>
          <p:nvPr>
            <p:ph type="title"/>
          </p:nvPr>
        </p:nvSpPr>
        <p:spPr>
          <a:xfrm>
            <a:off x="838200" y="2350233"/>
            <a:ext cx="10515600" cy="1325563"/>
          </a:xfrm>
        </p:spPr>
        <p:txBody>
          <a:bodyPr>
            <a:normAutofit/>
          </a:bodyPr>
          <a:lstStyle/>
          <a:p>
            <a:r>
              <a:rPr lang="en-US" b="1" dirty="0">
                <a:solidFill>
                  <a:srgbClr val="FF0000"/>
                </a:solidFill>
                <a:latin typeface="+mn-lt"/>
              </a:rPr>
              <a:t>E</a:t>
            </a:r>
            <a:r>
              <a:rPr lang="en-US" b="1" i="0" dirty="0">
                <a:solidFill>
                  <a:srgbClr val="FF0000"/>
                </a:solidFill>
                <a:effectLst/>
                <a:latin typeface="+mn-lt"/>
              </a:rPr>
              <a:t>-Scooters and Possible City Code and Policy Changes to Enable their use in Muscatine</a:t>
            </a:r>
            <a:endParaRPr lang="en-US" dirty="0">
              <a:solidFill>
                <a:srgbClr val="FF0000"/>
              </a:solidFill>
              <a:latin typeface="+mn-lt"/>
            </a:endParaRPr>
          </a:p>
        </p:txBody>
      </p:sp>
      <p:sp>
        <p:nvSpPr>
          <p:cNvPr id="3" name="Content Placeholder 2">
            <a:extLst>
              <a:ext uri="{FF2B5EF4-FFF2-40B4-BE49-F238E27FC236}">
                <a16:creationId xmlns:a16="http://schemas.microsoft.com/office/drawing/2014/main" id="{7441702D-3F9A-4D00-97D7-6BD5FD69C568}"/>
              </a:ext>
            </a:extLst>
          </p:cNvPr>
          <p:cNvSpPr>
            <a:spLocks noGrp="1"/>
          </p:cNvSpPr>
          <p:nvPr>
            <p:ph idx="1"/>
          </p:nvPr>
        </p:nvSpPr>
        <p:spPr>
          <a:xfrm>
            <a:off x="838200" y="3810733"/>
            <a:ext cx="10515600" cy="956652"/>
          </a:xfrm>
        </p:spPr>
        <p:txBody>
          <a:bodyPr/>
          <a:lstStyle/>
          <a:p>
            <a:pPr marL="0" indent="0">
              <a:buNone/>
            </a:pPr>
            <a:r>
              <a:rPr lang="en-US" dirty="0"/>
              <a:t>March 11, 2021</a:t>
            </a:r>
          </a:p>
        </p:txBody>
      </p:sp>
    </p:spTree>
    <p:extLst>
      <p:ext uri="{BB962C8B-B14F-4D97-AF65-F5344CB8AC3E}">
        <p14:creationId xmlns:p14="http://schemas.microsoft.com/office/powerpoint/2010/main" val="3322278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Peer Community Experience</a:t>
            </a:r>
            <a:br>
              <a:rPr lang="en-US" b="1" dirty="0">
                <a:solidFill>
                  <a:srgbClr val="FF0000"/>
                </a:solidFill>
              </a:rPr>
            </a:br>
            <a:r>
              <a:rPr lang="en-US" sz="2620" i="1" dirty="0">
                <a:solidFill>
                  <a:srgbClr val="FF0000"/>
                </a:solidFill>
                <a:latin typeface="+mn-lt"/>
              </a:rPr>
              <a:t>(Cedar Rapids)</a:t>
            </a:r>
            <a:endParaRPr lang="en-US" i="1" dirty="0">
              <a:solidFill>
                <a:srgbClr val="FF0000"/>
              </a:solidFill>
              <a:latin typeface="+mn-lt"/>
            </a:endParaRPr>
          </a:p>
        </p:txBody>
      </p:sp>
      <p:sp>
        <p:nvSpPr>
          <p:cNvPr id="3" name="Content Placeholder 2"/>
          <p:cNvSpPr>
            <a:spLocks noGrp="1"/>
          </p:cNvSpPr>
          <p:nvPr>
            <p:ph idx="1"/>
          </p:nvPr>
        </p:nvSpPr>
        <p:spPr>
          <a:xfrm>
            <a:off x="376805" y="1859182"/>
            <a:ext cx="11049001" cy="4633694"/>
          </a:xfrm>
        </p:spPr>
        <p:txBody>
          <a:bodyPr>
            <a:normAutofit/>
          </a:bodyPr>
          <a:lstStyle/>
          <a:p>
            <a:pPr>
              <a:spcAft>
                <a:spcPts val="1600"/>
              </a:spcAft>
            </a:pPr>
            <a:r>
              <a:rPr lang="en-US" sz="3000" b="1" dirty="0"/>
              <a:t>The City of Cedar Rapids and key stakeholders collaboratively identified 90 locations with the core of Cedar Rapids from which rented scooters can be picked up from and returned to.</a:t>
            </a:r>
          </a:p>
          <a:p>
            <a:pPr>
              <a:spcAft>
                <a:spcPts val="1600"/>
              </a:spcAft>
            </a:pPr>
            <a:r>
              <a:rPr lang="en-US" sz="3000" b="1" dirty="0"/>
              <a:t>Areas in which scooters would not be permitted to operate on the sidewalks were also identified.</a:t>
            </a:r>
          </a:p>
          <a:p>
            <a:pPr>
              <a:spcAft>
                <a:spcPts val="1600"/>
              </a:spcAft>
            </a:pPr>
            <a:r>
              <a:rPr lang="en-US" sz="3000" b="1" dirty="0"/>
              <a:t>Developed a signage and in-app message scheme to convey these restrictions to scooter users.</a:t>
            </a:r>
          </a:p>
          <a:p>
            <a:pPr marL="0" indent="0">
              <a:spcAft>
                <a:spcPts val="1600"/>
              </a:spcAft>
              <a:buNone/>
            </a:pPr>
            <a:endParaRPr lang="en-US" sz="2000" dirty="0"/>
          </a:p>
          <a:p>
            <a:endParaRPr lang="en-US" dirty="0"/>
          </a:p>
        </p:txBody>
      </p:sp>
    </p:spTree>
    <p:extLst>
      <p:ext uri="{BB962C8B-B14F-4D97-AF65-F5344CB8AC3E}">
        <p14:creationId xmlns:p14="http://schemas.microsoft.com/office/powerpoint/2010/main" val="1798920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Peer Community Experience</a:t>
            </a:r>
            <a:br>
              <a:rPr lang="en-US" b="1" dirty="0">
                <a:solidFill>
                  <a:srgbClr val="FF0000"/>
                </a:solidFill>
              </a:rPr>
            </a:br>
            <a:r>
              <a:rPr lang="en-US" sz="2620" i="1" dirty="0">
                <a:solidFill>
                  <a:srgbClr val="FF0000"/>
                </a:solidFill>
                <a:latin typeface="+mn-lt"/>
              </a:rPr>
              <a:t>(Cedar Rapids)</a:t>
            </a:r>
            <a:endParaRPr lang="en-US" i="1" dirty="0">
              <a:solidFill>
                <a:srgbClr val="FF0000"/>
              </a:solidFill>
              <a:latin typeface="+mn-lt"/>
            </a:endParaRPr>
          </a:p>
        </p:txBody>
      </p:sp>
      <p:pic>
        <p:nvPicPr>
          <p:cNvPr id="5" name="Picture 4">
            <a:extLst>
              <a:ext uri="{FF2B5EF4-FFF2-40B4-BE49-F238E27FC236}">
                <a16:creationId xmlns:a16="http://schemas.microsoft.com/office/drawing/2014/main" id="{5B23D7A3-0EB3-4112-8650-99DEB022B5D1}"/>
              </a:ext>
            </a:extLst>
          </p:cNvPr>
          <p:cNvPicPr>
            <a:picLocks noChangeAspect="1"/>
          </p:cNvPicPr>
          <p:nvPr/>
        </p:nvPicPr>
        <p:blipFill>
          <a:blip r:embed="rId3"/>
          <a:stretch>
            <a:fillRect/>
          </a:stretch>
        </p:blipFill>
        <p:spPr>
          <a:xfrm>
            <a:off x="208477" y="2282156"/>
            <a:ext cx="2604321" cy="3472429"/>
          </a:xfrm>
          <a:prstGeom prst="rect">
            <a:avLst/>
          </a:prstGeom>
        </p:spPr>
      </p:pic>
      <p:pic>
        <p:nvPicPr>
          <p:cNvPr id="6" name="Picture 5">
            <a:extLst>
              <a:ext uri="{FF2B5EF4-FFF2-40B4-BE49-F238E27FC236}">
                <a16:creationId xmlns:a16="http://schemas.microsoft.com/office/drawing/2014/main" id="{A5BEC200-2747-47BA-93D3-369ABD7A4537}"/>
              </a:ext>
            </a:extLst>
          </p:cNvPr>
          <p:cNvPicPr>
            <a:picLocks noChangeAspect="1"/>
          </p:cNvPicPr>
          <p:nvPr/>
        </p:nvPicPr>
        <p:blipFill>
          <a:blip r:embed="rId4"/>
          <a:stretch>
            <a:fillRect/>
          </a:stretch>
        </p:blipFill>
        <p:spPr>
          <a:xfrm>
            <a:off x="5697582" y="1871095"/>
            <a:ext cx="2293377" cy="4081128"/>
          </a:xfrm>
          <a:prstGeom prst="rect">
            <a:avLst/>
          </a:prstGeom>
        </p:spPr>
      </p:pic>
      <p:pic>
        <p:nvPicPr>
          <p:cNvPr id="8" name="Picture 7">
            <a:extLst>
              <a:ext uri="{FF2B5EF4-FFF2-40B4-BE49-F238E27FC236}">
                <a16:creationId xmlns:a16="http://schemas.microsoft.com/office/drawing/2014/main" id="{3FC0D84D-5251-49EA-835E-E47B1FF337F2}"/>
              </a:ext>
            </a:extLst>
          </p:cNvPr>
          <p:cNvPicPr>
            <a:picLocks noChangeAspect="1"/>
          </p:cNvPicPr>
          <p:nvPr/>
        </p:nvPicPr>
        <p:blipFill>
          <a:blip r:embed="rId5"/>
          <a:stretch>
            <a:fillRect/>
          </a:stretch>
        </p:blipFill>
        <p:spPr>
          <a:xfrm>
            <a:off x="8477859" y="1871095"/>
            <a:ext cx="2357470" cy="4081128"/>
          </a:xfrm>
          <a:prstGeom prst="rect">
            <a:avLst/>
          </a:prstGeom>
        </p:spPr>
      </p:pic>
      <p:pic>
        <p:nvPicPr>
          <p:cNvPr id="4" name="Picture 3">
            <a:extLst>
              <a:ext uri="{FF2B5EF4-FFF2-40B4-BE49-F238E27FC236}">
                <a16:creationId xmlns:a16="http://schemas.microsoft.com/office/drawing/2014/main" id="{911DB4C3-B5C0-46DB-B6E3-F80F4D557B48}"/>
              </a:ext>
            </a:extLst>
          </p:cNvPr>
          <p:cNvPicPr>
            <a:picLocks noChangeAspect="1"/>
          </p:cNvPicPr>
          <p:nvPr/>
        </p:nvPicPr>
        <p:blipFill>
          <a:blip r:embed="rId6"/>
          <a:stretch>
            <a:fillRect/>
          </a:stretch>
        </p:blipFill>
        <p:spPr>
          <a:xfrm>
            <a:off x="3056248" y="1946247"/>
            <a:ext cx="2259729" cy="1802280"/>
          </a:xfrm>
          <a:prstGeom prst="rect">
            <a:avLst/>
          </a:prstGeom>
        </p:spPr>
      </p:pic>
      <p:pic>
        <p:nvPicPr>
          <p:cNvPr id="9" name="Picture 8">
            <a:extLst>
              <a:ext uri="{FF2B5EF4-FFF2-40B4-BE49-F238E27FC236}">
                <a16:creationId xmlns:a16="http://schemas.microsoft.com/office/drawing/2014/main" id="{05FA7B78-7346-4966-8DA1-F4A481B7388E}"/>
              </a:ext>
            </a:extLst>
          </p:cNvPr>
          <p:cNvPicPr>
            <a:picLocks noChangeAspect="1"/>
          </p:cNvPicPr>
          <p:nvPr/>
        </p:nvPicPr>
        <p:blipFill rotWithShape="1">
          <a:blip r:embed="rId7"/>
          <a:srcRect l="3064" t="14648" r="12669" b="17148"/>
          <a:stretch/>
        </p:blipFill>
        <p:spPr>
          <a:xfrm>
            <a:off x="3271543" y="3911659"/>
            <a:ext cx="1829138" cy="2293779"/>
          </a:xfrm>
          <a:prstGeom prst="rect">
            <a:avLst/>
          </a:prstGeom>
        </p:spPr>
      </p:pic>
    </p:spTree>
    <p:extLst>
      <p:ext uri="{BB962C8B-B14F-4D97-AF65-F5344CB8AC3E}">
        <p14:creationId xmlns:p14="http://schemas.microsoft.com/office/powerpoint/2010/main" val="1637108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225"/>
            <a:ext cx="10515600" cy="1325563"/>
          </a:xfrm>
        </p:spPr>
        <p:txBody>
          <a:bodyPr/>
          <a:lstStyle/>
          <a:p>
            <a:pPr algn="ctr"/>
            <a:r>
              <a:rPr lang="en-US" b="1" dirty="0">
                <a:solidFill>
                  <a:srgbClr val="FF0000"/>
                </a:solidFill>
              </a:rPr>
              <a:t>Potential Risks &amp; Benefits</a:t>
            </a:r>
            <a:br>
              <a:rPr lang="en-US" b="1" dirty="0">
                <a:solidFill>
                  <a:srgbClr val="FF0000"/>
                </a:solidFill>
              </a:rPr>
            </a:br>
            <a:r>
              <a:rPr lang="en-US" sz="2620" b="1" dirty="0">
                <a:solidFill>
                  <a:srgbClr val="FF0000"/>
                </a:solidFill>
              </a:rPr>
              <a:t>(Benefits)</a:t>
            </a:r>
          </a:p>
        </p:txBody>
      </p:sp>
      <p:sp>
        <p:nvSpPr>
          <p:cNvPr id="3" name="Content Placeholder 2"/>
          <p:cNvSpPr>
            <a:spLocks noGrp="1"/>
          </p:cNvSpPr>
          <p:nvPr>
            <p:ph idx="1"/>
          </p:nvPr>
        </p:nvSpPr>
        <p:spPr>
          <a:xfrm>
            <a:off x="164123" y="1601788"/>
            <a:ext cx="11534917" cy="4533228"/>
          </a:xfrm>
        </p:spPr>
        <p:txBody>
          <a:bodyPr>
            <a:normAutofit/>
          </a:bodyPr>
          <a:lstStyle/>
          <a:p>
            <a:pPr lvl="1">
              <a:lnSpc>
                <a:spcPct val="107000"/>
              </a:lnSpc>
              <a:spcBef>
                <a:spcPts val="200"/>
              </a:spcBef>
              <a:spcAft>
                <a:spcPts val="1600"/>
              </a:spcAft>
            </a:pPr>
            <a:r>
              <a:rPr lang="en-US" sz="2800" b="1" dirty="0">
                <a:effectLst/>
                <a:ea typeface="Times New Roman" panose="02020603050405020304" pitchFamily="18" charset="0"/>
                <a:cs typeface="Times New Roman" panose="02020603050405020304" pitchFamily="18" charset="0"/>
              </a:rPr>
              <a:t>Creates another transportation option, potentially addressing some unmet needs</a:t>
            </a:r>
          </a:p>
          <a:p>
            <a:pPr lvl="1">
              <a:lnSpc>
                <a:spcPct val="107000"/>
              </a:lnSpc>
              <a:spcBef>
                <a:spcPts val="200"/>
              </a:spcBef>
              <a:spcAft>
                <a:spcPts val="1600"/>
              </a:spcAft>
            </a:pPr>
            <a:r>
              <a:rPr lang="en-US" sz="2800" b="1" dirty="0">
                <a:ea typeface="Times New Roman" panose="02020603050405020304" pitchFamily="18" charset="0"/>
                <a:cs typeface="Times New Roman" panose="02020603050405020304" pitchFamily="18" charset="0"/>
              </a:rPr>
              <a:t>A </a:t>
            </a:r>
            <a:r>
              <a:rPr lang="en-US" sz="2800" b="1" dirty="0">
                <a:effectLst/>
                <a:ea typeface="Times New Roman" panose="02020603050405020304" pitchFamily="18" charset="0"/>
                <a:cs typeface="Times New Roman" panose="02020603050405020304" pitchFamily="18" charset="0"/>
              </a:rPr>
              <a:t>recreational amenity</a:t>
            </a:r>
          </a:p>
          <a:p>
            <a:pPr lvl="1">
              <a:lnSpc>
                <a:spcPct val="107000"/>
              </a:lnSpc>
              <a:spcBef>
                <a:spcPts val="200"/>
              </a:spcBef>
              <a:spcAft>
                <a:spcPts val="1600"/>
              </a:spcAft>
            </a:pPr>
            <a:r>
              <a:rPr lang="en-US" sz="2800" b="1" dirty="0">
                <a:ea typeface="Times New Roman" panose="02020603050405020304" pitchFamily="18" charset="0"/>
                <a:cs typeface="Times New Roman" panose="02020603050405020304" pitchFamily="18" charset="0"/>
              </a:rPr>
              <a:t>An additional way for residents and visitors to experience the trail network, should the decision be made to allow e-scooters on trails</a:t>
            </a:r>
            <a:endParaRPr lang="en-US" sz="2800" b="1" dirty="0">
              <a:effectLst/>
              <a:ea typeface="Times New Roman" panose="02020603050405020304" pitchFamily="18" charset="0"/>
              <a:cs typeface="Times New Roman" panose="02020603050405020304" pitchFamily="18" charset="0"/>
            </a:endParaRPr>
          </a:p>
          <a:p>
            <a:pPr marL="457200" lvl="1" indent="0">
              <a:lnSpc>
                <a:spcPct val="107000"/>
              </a:lnSpc>
              <a:spcBef>
                <a:spcPts val="200"/>
              </a:spcBef>
              <a:spcAft>
                <a:spcPts val="1600"/>
              </a:spcAft>
              <a:buNone/>
            </a:pPr>
            <a:r>
              <a:rPr lang="en-US" sz="2800" b="1" dirty="0">
                <a:effectLst/>
                <a:ea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161770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075"/>
            <a:ext cx="10515600" cy="1325563"/>
          </a:xfrm>
        </p:spPr>
        <p:txBody>
          <a:bodyPr/>
          <a:lstStyle/>
          <a:p>
            <a:pPr algn="ctr"/>
            <a:r>
              <a:rPr lang="en-US" b="1" dirty="0">
                <a:solidFill>
                  <a:srgbClr val="FF0000"/>
                </a:solidFill>
              </a:rPr>
              <a:t>Potential Risks &amp; Benefits </a:t>
            </a:r>
            <a:r>
              <a:rPr lang="en-US" sz="2620" b="1" dirty="0">
                <a:solidFill>
                  <a:srgbClr val="FF0000"/>
                </a:solidFill>
              </a:rPr>
              <a:t>(Risks)</a:t>
            </a:r>
          </a:p>
        </p:txBody>
      </p:sp>
      <p:sp>
        <p:nvSpPr>
          <p:cNvPr id="3" name="Content Placeholder 2"/>
          <p:cNvSpPr>
            <a:spLocks noGrp="1"/>
          </p:cNvSpPr>
          <p:nvPr>
            <p:ph idx="1"/>
          </p:nvPr>
        </p:nvSpPr>
        <p:spPr>
          <a:xfrm>
            <a:off x="502524" y="1377513"/>
            <a:ext cx="11321176" cy="5204262"/>
          </a:xfrm>
        </p:spPr>
        <p:txBody>
          <a:bodyPr>
            <a:normAutofit/>
          </a:bodyPr>
          <a:lstStyle/>
          <a:p>
            <a:pPr lvl="1">
              <a:lnSpc>
                <a:spcPct val="107000"/>
              </a:lnSpc>
              <a:spcBef>
                <a:spcPts val="200"/>
              </a:spcBef>
              <a:spcAft>
                <a:spcPts val="1600"/>
              </a:spcAft>
            </a:pPr>
            <a:r>
              <a:rPr lang="en-US" sz="2800" b="1" dirty="0">
                <a:effectLst/>
                <a:ea typeface="Times New Roman" panose="02020603050405020304" pitchFamily="18" charset="0"/>
                <a:cs typeface="Times New Roman" panose="02020603050405020304" pitchFamily="18" charset="0"/>
              </a:rPr>
              <a:t>Safety of the rider interacting with the public is a primary concern.</a:t>
            </a:r>
          </a:p>
          <a:p>
            <a:pPr lvl="1">
              <a:lnSpc>
                <a:spcPct val="107000"/>
              </a:lnSpc>
              <a:spcBef>
                <a:spcPts val="200"/>
              </a:spcBef>
              <a:spcAft>
                <a:spcPts val="1600"/>
              </a:spcAft>
            </a:pPr>
            <a:r>
              <a:rPr lang="en-US" sz="2800" b="1" dirty="0">
                <a:effectLst/>
                <a:ea typeface="Times New Roman" panose="02020603050405020304" pitchFamily="18" charset="0"/>
                <a:cs typeface="Times New Roman" panose="02020603050405020304" pitchFamily="18" charset="0"/>
              </a:rPr>
              <a:t> A recently completed study by the Insurance Institute for Highway Safety, Highway Loss Data Institute found:</a:t>
            </a:r>
          </a:p>
          <a:p>
            <a:pPr lvl="2">
              <a:lnSpc>
                <a:spcPct val="107000"/>
              </a:lnSpc>
              <a:spcBef>
                <a:spcPts val="200"/>
              </a:spcBef>
              <a:spcAft>
                <a:spcPts val="800"/>
              </a:spcAft>
            </a:pPr>
            <a:r>
              <a:rPr lang="en-US" sz="2400" dirty="0">
                <a:ea typeface="Times New Roman" panose="02020603050405020304" pitchFamily="18" charset="0"/>
                <a:cs typeface="Times New Roman" panose="02020603050405020304" pitchFamily="18" charset="0"/>
              </a:rPr>
              <a:t>Of all studied individuals who were injured on an e-scooter, 33% suffered this injury on their first ride. Overall, 63% of the injured riders had ridden an e-scooter nine times or fewer before injury.</a:t>
            </a:r>
            <a:endParaRPr lang="en-US" sz="2400" dirty="0">
              <a:effectLst/>
              <a:ea typeface="Times New Roman" panose="02020603050405020304" pitchFamily="18" charset="0"/>
              <a:cs typeface="Times New Roman" panose="02020603050405020304" pitchFamily="18" charset="0"/>
            </a:endParaRPr>
          </a:p>
          <a:p>
            <a:pPr lvl="2">
              <a:lnSpc>
                <a:spcPct val="107000"/>
              </a:lnSpc>
              <a:spcBef>
                <a:spcPts val="200"/>
              </a:spcBef>
              <a:spcAft>
                <a:spcPts val="800"/>
              </a:spcAft>
            </a:pPr>
            <a:r>
              <a:rPr lang="en-US" sz="2400" dirty="0">
                <a:ea typeface="Times New Roman" panose="02020603050405020304" pitchFamily="18" charset="0"/>
                <a:cs typeface="Times New Roman" panose="02020603050405020304" pitchFamily="18" charset="0"/>
              </a:rPr>
              <a:t>E</a:t>
            </a:r>
            <a:r>
              <a:rPr lang="en-US" sz="2400" dirty="0">
                <a:effectLst/>
                <a:ea typeface="Times New Roman" panose="02020603050405020304" pitchFamily="18" charset="0"/>
                <a:cs typeface="Times New Roman" panose="02020603050405020304" pitchFamily="18" charset="0"/>
              </a:rPr>
              <a:t>-scooter riders suffered injuries more frequently per mile traveled than bicyclists, but bicyclists were 3 times as likely as scooter riders to be hit by motor vehicles.</a:t>
            </a:r>
          </a:p>
          <a:p>
            <a:pPr marL="914400" lvl="2" indent="0">
              <a:lnSpc>
                <a:spcPct val="107000"/>
              </a:lnSpc>
              <a:spcBef>
                <a:spcPts val="200"/>
              </a:spcBef>
              <a:spcAft>
                <a:spcPts val="800"/>
              </a:spcAft>
              <a:buNone/>
            </a:pPr>
            <a:endParaRPr lang="en-US" dirty="0"/>
          </a:p>
        </p:txBody>
      </p:sp>
    </p:spTree>
    <p:extLst>
      <p:ext uri="{BB962C8B-B14F-4D97-AF65-F5344CB8AC3E}">
        <p14:creationId xmlns:p14="http://schemas.microsoft.com/office/powerpoint/2010/main" val="2642873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075"/>
            <a:ext cx="10515600" cy="1325563"/>
          </a:xfrm>
        </p:spPr>
        <p:txBody>
          <a:bodyPr/>
          <a:lstStyle/>
          <a:p>
            <a:pPr algn="ctr"/>
            <a:r>
              <a:rPr lang="en-US" b="1" dirty="0">
                <a:solidFill>
                  <a:srgbClr val="FF0000"/>
                </a:solidFill>
              </a:rPr>
              <a:t>Potential Risks &amp; Benefits </a:t>
            </a:r>
            <a:r>
              <a:rPr lang="en-US" sz="2620" b="1" dirty="0">
                <a:solidFill>
                  <a:srgbClr val="FF0000"/>
                </a:solidFill>
              </a:rPr>
              <a:t>(Risks)</a:t>
            </a:r>
          </a:p>
        </p:txBody>
      </p:sp>
      <p:sp>
        <p:nvSpPr>
          <p:cNvPr id="3" name="Content Placeholder 2"/>
          <p:cNvSpPr>
            <a:spLocks noGrp="1"/>
          </p:cNvSpPr>
          <p:nvPr>
            <p:ph idx="1"/>
          </p:nvPr>
        </p:nvSpPr>
        <p:spPr>
          <a:xfrm>
            <a:off x="502524" y="1377513"/>
            <a:ext cx="11321176" cy="5204262"/>
          </a:xfrm>
        </p:spPr>
        <p:txBody>
          <a:bodyPr>
            <a:normAutofit/>
          </a:bodyPr>
          <a:lstStyle/>
          <a:p>
            <a:pPr lvl="1">
              <a:lnSpc>
                <a:spcPct val="107000"/>
              </a:lnSpc>
              <a:spcBef>
                <a:spcPts val="200"/>
              </a:spcBef>
              <a:spcAft>
                <a:spcPts val="1600"/>
              </a:spcAft>
            </a:pPr>
            <a:r>
              <a:rPr lang="en-US" sz="2800" b="1" dirty="0">
                <a:effectLst/>
                <a:ea typeface="Times New Roman" panose="02020603050405020304" pitchFamily="18" charset="0"/>
                <a:cs typeface="Times New Roman" panose="02020603050405020304" pitchFamily="18" charset="0"/>
              </a:rPr>
              <a:t>A recently completed study by the Insurance Institute for Highway Safety, Highway Loss Data Institute found:</a:t>
            </a:r>
          </a:p>
          <a:p>
            <a:pPr lvl="2">
              <a:lnSpc>
                <a:spcPct val="107000"/>
              </a:lnSpc>
              <a:spcBef>
                <a:spcPts val="200"/>
              </a:spcBef>
              <a:spcAft>
                <a:spcPts val="800"/>
              </a:spcAft>
            </a:pPr>
            <a:r>
              <a:rPr lang="en-US" sz="2400" dirty="0">
                <a:ea typeface="Times New Roman" panose="02020603050405020304" pitchFamily="18" charset="0"/>
                <a:cs typeface="Times New Roman" panose="02020603050405020304" pitchFamily="18" charset="0"/>
              </a:rPr>
              <a:t>E</a:t>
            </a:r>
            <a:r>
              <a:rPr lang="en-US" sz="2400" dirty="0">
                <a:effectLst/>
                <a:ea typeface="Times New Roman" panose="02020603050405020304" pitchFamily="18" charset="0"/>
                <a:cs typeface="Times New Roman" panose="02020603050405020304" pitchFamily="18" charset="0"/>
              </a:rPr>
              <a:t>-scooter riders were twice as likely as bicyclists to get injured because of a pothole or crack in the pavement or other infrastructure like a signpost or curb.</a:t>
            </a:r>
          </a:p>
          <a:p>
            <a:pPr lvl="2">
              <a:lnSpc>
                <a:spcPct val="107000"/>
              </a:lnSpc>
              <a:spcBef>
                <a:spcPts val="200"/>
              </a:spcBef>
              <a:spcAft>
                <a:spcPts val="800"/>
              </a:spcAft>
            </a:pPr>
            <a:r>
              <a:rPr lang="en-US" sz="2200" dirty="0">
                <a:effectLst/>
                <a:ea typeface="Calibri" panose="020F0502020204030204" pitchFamily="34" charset="0"/>
                <a:cs typeface="Times New Roman" panose="02020603050405020304" pitchFamily="18" charset="0"/>
              </a:rPr>
              <a:t>Nearly 3 out of 5 e-scooter riders were injured riding on the sidewalk — and about a third of these riders got those injuries in places where sidewalk riding is prohibited.</a:t>
            </a:r>
          </a:p>
          <a:p>
            <a:pPr lvl="2">
              <a:lnSpc>
                <a:spcPct val="107000"/>
              </a:lnSpc>
              <a:spcBef>
                <a:spcPts val="200"/>
              </a:spcBef>
              <a:spcAft>
                <a:spcPts val="800"/>
              </a:spcAft>
            </a:pPr>
            <a:r>
              <a:rPr lang="en-US" sz="2200" dirty="0">
                <a:effectLst/>
                <a:ea typeface="Calibri" panose="020F0502020204030204" pitchFamily="34" charset="0"/>
                <a:cs typeface="Times New Roman" panose="02020603050405020304" pitchFamily="18" charset="0"/>
              </a:rPr>
              <a:t>1 out of 5 was injured riding in the bike lane, multiuse trail or other off-road location.</a:t>
            </a:r>
          </a:p>
          <a:p>
            <a:pPr marL="914400" lvl="2" indent="0">
              <a:lnSpc>
                <a:spcPct val="107000"/>
              </a:lnSpc>
              <a:spcBef>
                <a:spcPts val="200"/>
              </a:spcBef>
              <a:spcAft>
                <a:spcPts val="800"/>
              </a:spcAft>
              <a:buNone/>
            </a:pPr>
            <a:endParaRPr lang="en-US" dirty="0"/>
          </a:p>
        </p:txBody>
      </p:sp>
    </p:spTree>
    <p:extLst>
      <p:ext uri="{BB962C8B-B14F-4D97-AF65-F5344CB8AC3E}">
        <p14:creationId xmlns:p14="http://schemas.microsoft.com/office/powerpoint/2010/main" val="1805619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336"/>
            <a:ext cx="10515600" cy="1325563"/>
          </a:xfrm>
        </p:spPr>
        <p:txBody>
          <a:bodyPr/>
          <a:lstStyle/>
          <a:p>
            <a:pPr algn="ctr"/>
            <a:r>
              <a:rPr lang="en-US" b="1" dirty="0">
                <a:solidFill>
                  <a:srgbClr val="FF0000"/>
                </a:solidFill>
              </a:rPr>
              <a:t>Potential Risks &amp; Benefits</a:t>
            </a:r>
            <a:br>
              <a:rPr lang="en-US" b="1" dirty="0">
                <a:solidFill>
                  <a:srgbClr val="FF0000"/>
                </a:solidFill>
              </a:rPr>
            </a:br>
            <a:r>
              <a:rPr lang="en-US" sz="2620" b="1" i="1" dirty="0">
                <a:solidFill>
                  <a:srgbClr val="FF0000"/>
                </a:solidFill>
              </a:rPr>
              <a:t>(Risks)</a:t>
            </a:r>
          </a:p>
        </p:txBody>
      </p:sp>
      <p:pic>
        <p:nvPicPr>
          <p:cNvPr id="7" name="Picture 6">
            <a:extLst>
              <a:ext uri="{FF2B5EF4-FFF2-40B4-BE49-F238E27FC236}">
                <a16:creationId xmlns:a16="http://schemas.microsoft.com/office/drawing/2014/main" id="{F91490A8-A1AD-4D45-8251-807AB6624D27}"/>
              </a:ext>
            </a:extLst>
          </p:cNvPr>
          <p:cNvPicPr>
            <a:picLocks noChangeAspect="1"/>
          </p:cNvPicPr>
          <p:nvPr/>
        </p:nvPicPr>
        <p:blipFill>
          <a:blip r:embed="rId3"/>
          <a:stretch>
            <a:fillRect/>
          </a:stretch>
        </p:blipFill>
        <p:spPr>
          <a:xfrm>
            <a:off x="4527860" y="1590993"/>
            <a:ext cx="2896313" cy="2159770"/>
          </a:xfrm>
          <a:prstGeom prst="rect">
            <a:avLst/>
          </a:prstGeom>
        </p:spPr>
      </p:pic>
      <p:pic>
        <p:nvPicPr>
          <p:cNvPr id="11" name="Picture 10">
            <a:extLst>
              <a:ext uri="{FF2B5EF4-FFF2-40B4-BE49-F238E27FC236}">
                <a16:creationId xmlns:a16="http://schemas.microsoft.com/office/drawing/2014/main" id="{31EF124D-85A6-4B80-AE50-B1BFBB345D10}"/>
              </a:ext>
            </a:extLst>
          </p:cNvPr>
          <p:cNvPicPr>
            <a:picLocks noChangeAspect="1"/>
          </p:cNvPicPr>
          <p:nvPr/>
        </p:nvPicPr>
        <p:blipFill rotWithShape="1">
          <a:blip r:embed="rId4"/>
          <a:srcRect t="21168"/>
          <a:stretch/>
        </p:blipFill>
        <p:spPr>
          <a:xfrm>
            <a:off x="8096078" y="1590993"/>
            <a:ext cx="2984601" cy="2119996"/>
          </a:xfrm>
          <a:prstGeom prst="rect">
            <a:avLst/>
          </a:prstGeom>
        </p:spPr>
      </p:pic>
      <p:pic>
        <p:nvPicPr>
          <p:cNvPr id="13" name="Picture 12">
            <a:extLst>
              <a:ext uri="{FF2B5EF4-FFF2-40B4-BE49-F238E27FC236}">
                <a16:creationId xmlns:a16="http://schemas.microsoft.com/office/drawing/2014/main" id="{3834BEB7-0C03-4F13-8BE3-5235EF0A6727}"/>
              </a:ext>
            </a:extLst>
          </p:cNvPr>
          <p:cNvPicPr>
            <a:picLocks noChangeAspect="1"/>
          </p:cNvPicPr>
          <p:nvPr/>
        </p:nvPicPr>
        <p:blipFill>
          <a:blip r:embed="rId5"/>
          <a:stretch>
            <a:fillRect/>
          </a:stretch>
        </p:blipFill>
        <p:spPr>
          <a:xfrm>
            <a:off x="8077623" y="4145176"/>
            <a:ext cx="3276177" cy="2323210"/>
          </a:xfrm>
          <a:prstGeom prst="rect">
            <a:avLst/>
          </a:prstGeom>
        </p:spPr>
      </p:pic>
      <p:pic>
        <p:nvPicPr>
          <p:cNvPr id="15" name="Picture 14">
            <a:extLst>
              <a:ext uri="{FF2B5EF4-FFF2-40B4-BE49-F238E27FC236}">
                <a16:creationId xmlns:a16="http://schemas.microsoft.com/office/drawing/2014/main" id="{29FB65B5-DBBA-4C62-B80D-443F701A4F26}"/>
              </a:ext>
            </a:extLst>
          </p:cNvPr>
          <p:cNvPicPr>
            <a:picLocks noChangeAspect="1"/>
          </p:cNvPicPr>
          <p:nvPr/>
        </p:nvPicPr>
        <p:blipFill>
          <a:blip r:embed="rId6"/>
          <a:stretch>
            <a:fillRect/>
          </a:stretch>
        </p:blipFill>
        <p:spPr>
          <a:xfrm>
            <a:off x="4527860" y="4100279"/>
            <a:ext cx="2710663" cy="2368107"/>
          </a:xfrm>
          <a:prstGeom prst="rect">
            <a:avLst/>
          </a:prstGeom>
        </p:spPr>
      </p:pic>
      <p:sp>
        <p:nvSpPr>
          <p:cNvPr id="19" name="TextBox 18">
            <a:extLst>
              <a:ext uri="{FF2B5EF4-FFF2-40B4-BE49-F238E27FC236}">
                <a16:creationId xmlns:a16="http://schemas.microsoft.com/office/drawing/2014/main" id="{ACEF2559-C36C-4972-A89A-B883CDBA66C3}"/>
              </a:ext>
            </a:extLst>
          </p:cNvPr>
          <p:cNvSpPr txBox="1"/>
          <p:nvPr/>
        </p:nvSpPr>
        <p:spPr>
          <a:xfrm>
            <a:off x="45048" y="1160919"/>
            <a:ext cx="4146860" cy="5179688"/>
          </a:xfrm>
          <a:prstGeom prst="rect">
            <a:avLst/>
          </a:prstGeom>
          <a:noFill/>
        </p:spPr>
        <p:txBody>
          <a:bodyPr wrap="square">
            <a:spAutoFit/>
          </a:bodyPr>
          <a:lstStyle/>
          <a:p>
            <a:pPr lvl="1">
              <a:lnSpc>
                <a:spcPct val="107000"/>
              </a:lnSpc>
              <a:spcBef>
                <a:spcPts val="200"/>
              </a:spcBef>
              <a:spcAft>
                <a:spcPts val="1600"/>
              </a:spcAft>
            </a:pPr>
            <a:r>
              <a:rPr lang="en-US" sz="2820" b="1" dirty="0">
                <a:effectLst/>
                <a:ea typeface="Times New Roman" panose="02020603050405020304" pitchFamily="18" charset="0"/>
                <a:cs typeface="Times New Roman" panose="02020603050405020304" pitchFamily="18" charset="0"/>
              </a:rPr>
              <a:t>Where scooters get left after a particular user finishes using one. In many cities’ scooters have been left in the middle of sidewalks, bike paths, parking ramps, creating trip hazards, blocking access, and impeding mobility.</a:t>
            </a:r>
          </a:p>
        </p:txBody>
      </p:sp>
    </p:spTree>
    <p:extLst>
      <p:ext uri="{BB962C8B-B14F-4D97-AF65-F5344CB8AC3E}">
        <p14:creationId xmlns:p14="http://schemas.microsoft.com/office/powerpoint/2010/main" val="1232648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225"/>
            <a:ext cx="10515600" cy="1325563"/>
          </a:xfrm>
        </p:spPr>
        <p:txBody>
          <a:bodyPr/>
          <a:lstStyle/>
          <a:p>
            <a:pPr algn="ctr"/>
            <a:r>
              <a:rPr lang="en-US" b="1" dirty="0">
                <a:solidFill>
                  <a:srgbClr val="FF0000"/>
                </a:solidFill>
              </a:rPr>
              <a:t>Potential Risks &amp; Benefits</a:t>
            </a:r>
            <a:br>
              <a:rPr lang="en-US" b="1" dirty="0">
                <a:solidFill>
                  <a:srgbClr val="FF0000"/>
                </a:solidFill>
              </a:rPr>
            </a:br>
            <a:r>
              <a:rPr lang="en-US" sz="2620" b="1" dirty="0">
                <a:solidFill>
                  <a:srgbClr val="FF0000"/>
                </a:solidFill>
              </a:rPr>
              <a:t>(Risks)</a:t>
            </a:r>
          </a:p>
        </p:txBody>
      </p:sp>
      <p:sp>
        <p:nvSpPr>
          <p:cNvPr id="3" name="Content Placeholder 2"/>
          <p:cNvSpPr>
            <a:spLocks noGrp="1"/>
          </p:cNvSpPr>
          <p:nvPr>
            <p:ph idx="1"/>
          </p:nvPr>
        </p:nvSpPr>
        <p:spPr>
          <a:xfrm>
            <a:off x="972424" y="1758513"/>
            <a:ext cx="10515600" cy="4415580"/>
          </a:xfrm>
        </p:spPr>
        <p:txBody>
          <a:bodyPr>
            <a:normAutofit/>
          </a:bodyPr>
          <a:lstStyle/>
          <a:p>
            <a:pPr lvl="1">
              <a:lnSpc>
                <a:spcPct val="107000"/>
              </a:lnSpc>
              <a:spcBef>
                <a:spcPts val="200"/>
              </a:spcBef>
              <a:spcAft>
                <a:spcPts val="1600"/>
              </a:spcAft>
            </a:pPr>
            <a:r>
              <a:rPr lang="en-US" sz="2800" b="1" dirty="0">
                <a:effectLst/>
                <a:ea typeface="Times New Roman" panose="02020603050405020304" pitchFamily="18" charset="0"/>
                <a:cs typeface="Times New Roman" panose="02020603050405020304" pitchFamily="18" charset="0"/>
              </a:rPr>
              <a:t>The amount of City resources and staff time that would be needed to ensure that e-scooters are safely ridden and parked.</a:t>
            </a:r>
            <a:endParaRPr lang="en-US" dirty="0"/>
          </a:p>
        </p:txBody>
      </p:sp>
    </p:spTree>
    <p:extLst>
      <p:ext uri="{BB962C8B-B14F-4D97-AF65-F5344CB8AC3E}">
        <p14:creationId xmlns:p14="http://schemas.microsoft.com/office/powerpoint/2010/main" val="2607410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12" y="524516"/>
            <a:ext cx="10515600" cy="1325563"/>
          </a:xfrm>
        </p:spPr>
        <p:txBody>
          <a:bodyPr>
            <a:normAutofit/>
          </a:bodyPr>
          <a:lstStyle/>
          <a:p>
            <a:pPr algn="ctr"/>
            <a:r>
              <a:rPr lang="en-US" b="1" dirty="0">
                <a:solidFill>
                  <a:srgbClr val="FF0000"/>
                </a:solidFill>
              </a:rPr>
              <a:t>Public Input</a:t>
            </a:r>
            <a:endParaRPr lang="en-US" sz="2620" b="1" i="1" dirty="0">
              <a:solidFill>
                <a:srgbClr val="FF0000"/>
              </a:solidFill>
            </a:endParaRPr>
          </a:p>
        </p:txBody>
      </p:sp>
      <p:sp>
        <p:nvSpPr>
          <p:cNvPr id="3" name="Content Placeholder 2"/>
          <p:cNvSpPr>
            <a:spLocks noGrp="1"/>
          </p:cNvSpPr>
          <p:nvPr>
            <p:ph idx="1"/>
          </p:nvPr>
        </p:nvSpPr>
        <p:spPr>
          <a:xfrm>
            <a:off x="697523" y="1850079"/>
            <a:ext cx="10515600" cy="4373839"/>
          </a:xfrm>
        </p:spPr>
        <p:txBody>
          <a:bodyPr>
            <a:normAutofit/>
          </a:bodyPr>
          <a:lstStyle/>
          <a:p>
            <a:pPr>
              <a:lnSpc>
                <a:spcPct val="107000"/>
              </a:lnSpc>
              <a:spcBef>
                <a:spcPts val="200"/>
              </a:spcBef>
              <a:spcAft>
                <a:spcPts val="1600"/>
              </a:spcAft>
            </a:pPr>
            <a:r>
              <a:rPr lang="en-US" b="1" dirty="0">
                <a:ea typeface="Times New Roman" panose="02020603050405020304" pitchFamily="18" charset="0"/>
                <a:cs typeface="Times New Roman" panose="02020603050405020304" pitchFamily="18" charset="0"/>
              </a:rPr>
              <a:t>General public input</a:t>
            </a:r>
            <a:endParaRPr lang="en-US" b="1" dirty="0">
              <a:effectLst/>
              <a:ea typeface="Times New Roman" panose="02020603050405020304" pitchFamily="18" charset="0"/>
              <a:cs typeface="Times New Roman" panose="02020603050405020304" pitchFamily="18" charset="0"/>
            </a:endParaRPr>
          </a:p>
          <a:p>
            <a:pPr>
              <a:lnSpc>
                <a:spcPct val="107000"/>
              </a:lnSpc>
              <a:spcBef>
                <a:spcPts val="200"/>
              </a:spcBef>
              <a:spcAft>
                <a:spcPts val="1600"/>
              </a:spcAft>
            </a:pPr>
            <a:r>
              <a:rPr lang="en-US" b="1" dirty="0">
                <a:effectLst/>
                <a:ea typeface="Times New Roman" panose="02020603050405020304" pitchFamily="18" charset="0"/>
                <a:cs typeface="Times New Roman" panose="02020603050405020304" pitchFamily="18" charset="0"/>
              </a:rPr>
              <a:t>Stakeholder identification and consultation:</a:t>
            </a:r>
          </a:p>
          <a:p>
            <a:pPr lvl="1">
              <a:lnSpc>
                <a:spcPct val="107000"/>
              </a:lnSpc>
              <a:spcBef>
                <a:spcPts val="200"/>
              </a:spcBef>
              <a:spcAft>
                <a:spcPts val="1600"/>
              </a:spcAft>
            </a:pPr>
            <a:r>
              <a:rPr lang="en-US" dirty="0">
                <a:effectLst/>
                <a:ea typeface="Times New Roman" panose="02020603050405020304" pitchFamily="18" charset="0"/>
                <a:cs typeface="Times New Roman" panose="02020603050405020304" pitchFamily="18" charset="0"/>
              </a:rPr>
              <a:t>Downtown community</a:t>
            </a:r>
          </a:p>
          <a:p>
            <a:pPr lvl="1">
              <a:lnSpc>
                <a:spcPct val="107000"/>
              </a:lnSpc>
              <a:spcBef>
                <a:spcPts val="200"/>
              </a:spcBef>
              <a:spcAft>
                <a:spcPts val="1600"/>
              </a:spcAft>
            </a:pPr>
            <a:r>
              <a:rPr lang="en-US" dirty="0">
                <a:effectLst/>
                <a:ea typeface="Times New Roman" panose="02020603050405020304" pitchFamily="18" charset="0"/>
                <a:cs typeface="Times New Roman" panose="02020603050405020304" pitchFamily="18" charset="0"/>
              </a:rPr>
              <a:t>Parks and Recreation Advisory Commission</a:t>
            </a:r>
          </a:p>
          <a:p>
            <a:pPr lvl="1">
              <a:lnSpc>
                <a:spcPct val="107000"/>
              </a:lnSpc>
              <a:spcBef>
                <a:spcPts val="200"/>
              </a:spcBef>
              <a:spcAft>
                <a:spcPts val="1600"/>
              </a:spcAft>
            </a:pPr>
            <a:r>
              <a:rPr lang="en-US" dirty="0">
                <a:ea typeface="Times New Roman" panose="02020603050405020304" pitchFamily="18" charset="0"/>
                <a:cs typeface="Times New Roman" panose="02020603050405020304" pitchFamily="18" charset="0"/>
              </a:rPr>
              <a:t>Muscatine Community College</a:t>
            </a:r>
          </a:p>
          <a:p>
            <a:pPr lvl="1">
              <a:lnSpc>
                <a:spcPct val="107000"/>
              </a:lnSpc>
              <a:spcBef>
                <a:spcPts val="200"/>
              </a:spcBef>
              <a:spcAft>
                <a:spcPts val="1600"/>
              </a:spcAft>
            </a:pPr>
            <a:r>
              <a:rPr lang="en-US" dirty="0">
                <a:ea typeface="Times New Roman" panose="02020603050405020304" pitchFamily="18" charset="0"/>
                <a:cs typeface="Times New Roman" panose="02020603050405020304" pitchFamily="18" charset="0"/>
              </a:rPr>
              <a:t>Muscatine Chamber of Commerce and Industry</a:t>
            </a:r>
          </a:p>
          <a:p>
            <a:pPr marL="0" indent="0">
              <a:lnSpc>
                <a:spcPct val="107000"/>
              </a:lnSpc>
              <a:spcBef>
                <a:spcPts val="200"/>
              </a:spcBef>
              <a:spcAft>
                <a:spcPts val="1600"/>
              </a:spcAft>
              <a:buNone/>
            </a:pPr>
            <a:endParaRPr lang="en-US" b="1" dirty="0">
              <a:effectLst/>
              <a:ea typeface="Times New Roman" panose="02020603050405020304" pitchFamily="18" charset="0"/>
              <a:cs typeface="Times New Roman" panose="02020603050405020304" pitchFamily="18" charset="0"/>
            </a:endParaRPr>
          </a:p>
          <a:p>
            <a:pPr marL="0" indent="0">
              <a:lnSpc>
                <a:spcPct val="107000"/>
              </a:lnSpc>
              <a:spcBef>
                <a:spcPts val="200"/>
              </a:spcBef>
              <a:spcAft>
                <a:spcPts val="1600"/>
              </a:spcAft>
              <a:buNone/>
            </a:pPr>
            <a:endParaRPr lang="en-US" dirty="0"/>
          </a:p>
        </p:txBody>
      </p:sp>
    </p:spTree>
    <p:extLst>
      <p:ext uri="{BB962C8B-B14F-4D97-AF65-F5344CB8AC3E}">
        <p14:creationId xmlns:p14="http://schemas.microsoft.com/office/powerpoint/2010/main" val="579569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12" y="524516"/>
            <a:ext cx="10515600" cy="1325563"/>
          </a:xfrm>
        </p:spPr>
        <p:txBody>
          <a:bodyPr>
            <a:normAutofit fontScale="90000"/>
          </a:bodyPr>
          <a:lstStyle/>
          <a:p>
            <a:pPr algn="ctr"/>
            <a:r>
              <a:rPr lang="en-US" b="1" dirty="0">
                <a:solidFill>
                  <a:srgbClr val="FF0000"/>
                </a:solidFill>
              </a:rPr>
              <a:t>Policy Questions Regarding Scooter Operation and Rental </a:t>
            </a:r>
            <a:br>
              <a:rPr lang="en-US" b="1" dirty="0">
                <a:solidFill>
                  <a:srgbClr val="FF0000"/>
                </a:solidFill>
              </a:rPr>
            </a:br>
            <a:r>
              <a:rPr lang="en-US" sz="2620" b="1" i="1" dirty="0">
                <a:solidFill>
                  <a:srgbClr val="FF0000"/>
                </a:solidFill>
              </a:rPr>
              <a:t>(Permitting)</a:t>
            </a:r>
          </a:p>
        </p:txBody>
      </p:sp>
      <p:sp>
        <p:nvSpPr>
          <p:cNvPr id="3" name="Content Placeholder 2"/>
          <p:cNvSpPr>
            <a:spLocks noGrp="1"/>
          </p:cNvSpPr>
          <p:nvPr>
            <p:ph idx="1"/>
          </p:nvPr>
        </p:nvSpPr>
        <p:spPr>
          <a:xfrm>
            <a:off x="838200" y="2077295"/>
            <a:ext cx="10515600" cy="3526551"/>
          </a:xfrm>
        </p:spPr>
        <p:txBody>
          <a:bodyPr>
            <a:normAutofit/>
          </a:bodyPr>
          <a:lstStyle/>
          <a:p>
            <a:pPr lvl="1">
              <a:lnSpc>
                <a:spcPct val="107000"/>
              </a:lnSpc>
              <a:spcBef>
                <a:spcPts val="200"/>
              </a:spcBef>
              <a:spcAft>
                <a:spcPts val="1600"/>
              </a:spcAft>
            </a:pPr>
            <a:r>
              <a:rPr lang="en-US" sz="2800" b="1" dirty="0">
                <a:effectLst/>
                <a:ea typeface="Times New Roman" panose="02020603050405020304" pitchFamily="18" charset="0"/>
                <a:cs typeface="Times New Roman" panose="02020603050405020304" pitchFamily="18" charset="0"/>
              </a:rPr>
              <a:t>Process</a:t>
            </a:r>
            <a:endParaRPr lang="en-US" sz="2800" b="1" dirty="0">
              <a:ea typeface="Times New Roman" panose="02020603050405020304" pitchFamily="18" charset="0"/>
              <a:cs typeface="Times New Roman" panose="02020603050405020304" pitchFamily="18" charset="0"/>
            </a:endParaRPr>
          </a:p>
          <a:p>
            <a:pPr lvl="1">
              <a:lnSpc>
                <a:spcPct val="107000"/>
              </a:lnSpc>
              <a:spcBef>
                <a:spcPts val="200"/>
              </a:spcBef>
              <a:spcAft>
                <a:spcPts val="1600"/>
              </a:spcAft>
            </a:pPr>
            <a:r>
              <a:rPr lang="en-US" sz="2800" b="1" dirty="0">
                <a:ea typeface="Times New Roman" panose="02020603050405020304" pitchFamily="18" charset="0"/>
                <a:cs typeface="Times New Roman" panose="02020603050405020304" pitchFamily="18" charset="0"/>
              </a:rPr>
              <a:t>F</a:t>
            </a:r>
            <a:r>
              <a:rPr lang="en-US" sz="2800" b="1" dirty="0">
                <a:effectLst/>
                <a:ea typeface="Times New Roman" panose="02020603050405020304" pitchFamily="18" charset="0"/>
                <a:cs typeface="Times New Roman" panose="02020603050405020304" pitchFamily="18" charset="0"/>
              </a:rPr>
              <a:t>ees </a:t>
            </a:r>
          </a:p>
          <a:p>
            <a:pPr lvl="1">
              <a:lnSpc>
                <a:spcPct val="107000"/>
              </a:lnSpc>
              <a:spcBef>
                <a:spcPts val="200"/>
              </a:spcBef>
              <a:spcAft>
                <a:spcPts val="1600"/>
              </a:spcAft>
            </a:pPr>
            <a:r>
              <a:rPr lang="en-US" sz="2800" b="1" dirty="0">
                <a:ea typeface="Times New Roman" panose="02020603050405020304" pitchFamily="18" charset="0"/>
                <a:cs typeface="Times New Roman" panose="02020603050405020304" pitchFamily="18" charset="0"/>
              </a:rPr>
              <a:t>Required insurance and indemnification</a:t>
            </a:r>
          </a:p>
          <a:p>
            <a:pPr lvl="1">
              <a:lnSpc>
                <a:spcPct val="107000"/>
              </a:lnSpc>
              <a:spcBef>
                <a:spcPts val="200"/>
              </a:spcBef>
              <a:spcAft>
                <a:spcPts val="1600"/>
              </a:spcAft>
            </a:pPr>
            <a:r>
              <a:rPr lang="en-US" sz="2800" b="1" dirty="0">
                <a:ea typeface="Times New Roman" panose="02020603050405020304" pitchFamily="18" charset="0"/>
                <a:cs typeface="Times New Roman" panose="02020603050405020304" pitchFamily="18" charset="0"/>
              </a:rPr>
              <a:t>Identification of City Department responsible for administering</a:t>
            </a:r>
            <a:endParaRPr lang="en-US" sz="2800" b="1" dirty="0">
              <a:effectLst/>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67430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92" y="524516"/>
            <a:ext cx="11272420" cy="1325563"/>
          </a:xfrm>
        </p:spPr>
        <p:txBody>
          <a:bodyPr>
            <a:normAutofit fontScale="90000"/>
          </a:bodyPr>
          <a:lstStyle/>
          <a:p>
            <a:pPr algn="ctr"/>
            <a:r>
              <a:rPr lang="en-US" sz="4200" b="1" dirty="0">
                <a:solidFill>
                  <a:srgbClr val="FF0000"/>
                </a:solidFill>
              </a:rPr>
              <a:t>Policy Questions Regarding Scooter Operation and Rental</a:t>
            </a:r>
            <a:br>
              <a:rPr lang="en-US" b="1" dirty="0">
                <a:solidFill>
                  <a:srgbClr val="FF0000"/>
                </a:solidFill>
              </a:rPr>
            </a:br>
            <a:r>
              <a:rPr lang="en-US" sz="2620" b="1" i="1" dirty="0">
                <a:solidFill>
                  <a:srgbClr val="FF0000"/>
                </a:solidFill>
              </a:rPr>
              <a:t>(Operating Rules)</a:t>
            </a:r>
          </a:p>
        </p:txBody>
      </p:sp>
      <p:sp>
        <p:nvSpPr>
          <p:cNvPr id="3" name="Content Placeholder 2"/>
          <p:cNvSpPr>
            <a:spLocks noGrp="1"/>
          </p:cNvSpPr>
          <p:nvPr>
            <p:ph idx="1"/>
          </p:nvPr>
        </p:nvSpPr>
        <p:spPr>
          <a:xfrm>
            <a:off x="771088" y="1748630"/>
            <a:ext cx="10515600" cy="4373839"/>
          </a:xfrm>
        </p:spPr>
        <p:txBody>
          <a:bodyPr>
            <a:normAutofit/>
          </a:bodyPr>
          <a:lstStyle/>
          <a:p>
            <a:pPr lvl="1">
              <a:lnSpc>
                <a:spcPct val="107000"/>
              </a:lnSpc>
              <a:spcBef>
                <a:spcPts val="200"/>
              </a:spcBef>
              <a:spcAft>
                <a:spcPts val="1600"/>
              </a:spcAft>
            </a:pPr>
            <a:r>
              <a:rPr lang="en-US" sz="2800" b="1" dirty="0">
                <a:effectLst/>
                <a:ea typeface="Times New Roman" panose="02020603050405020304" pitchFamily="18" charset="0"/>
                <a:cs typeface="Times New Roman" panose="02020603050405020304" pitchFamily="18" charset="0"/>
              </a:rPr>
              <a:t>Speed limit</a:t>
            </a:r>
          </a:p>
          <a:p>
            <a:pPr lvl="1">
              <a:lnSpc>
                <a:spcPct val="107000"/>
              </a:lnSpc>
              <a:spcBef>
                <a:spcPts val="200"/>
              </a:spcBef>
              <a:spcAft>
                <a:spcPts val="1600"/>
              </a:spcAft>
            </a:pPr>
            <a:r>
              <a:rPr lang="en-US" sz="2800" b="1" dirty="0">
                <a:ea typeface="Times New Roman" panose="02020603050405020304" pitchFamily="18" charset="0"/>
                <a:cs typeface="Times New Roman" panose="02020603050405020304" pitchFamily="18" charset="0"/>
              </a:rPr>
              <a:t>Minimum age requirement for operator </a:t>
            </a:r>
          </a:p>
          <a:p>
            <a:pPr lvl="1">
              <a:lnSpc>
                <a:spcPct val="107000"/>
              </a:lnSpc>
              <a:spcBef>
                <a:spcPts val="200"/>
              </a:spcBef>
              <a:spcAft>
                <a:spcPts val="1600"/>
              </a:spcAft>
            </a:pPr>
            <a:r>
              <a:rPr lang="en-US" sz="2800" b="1" dirty="0">
                <a:ea typeface="Times New Roman" panose="02020603050405020304" pitchFamily="18" charset="0"/>
                <a:cs typeface="Times New Roman" panose="02020603050405020304" pitchFamily="18" charset="0"/>
              </a:rPr>
              <a:t>Rules for or prohibiting operation on sidewalks</a:t>
            </a:r>
          </a:p>
          <a:p>
            <a:pPr lvl="1">
              <a:lnSpc>
                <a:spcPct val="107000"/>
              </a:lnSpc>
              <a:spcBef>
                <a:spcPts val="200"/>
              </a:spcBef>
              <a:spcAft>
                <a:spcPts val="1600"/>
              </a:spcAft>
            </a:pPr>
            <a:r>
              <a:rPr lang="en-US" sz="2800" b="1" dirty="0">
                <a:ea typeface="Times New Roman" panose="02020603050405020304" pitchFamily="18" charset="0"/>
                <a:cs typeface="Times New Roman" panose="02020603050405020304" pitchFamily="18" charset="0"/>
              </a:rPr>
              <a:t>Rules for or prohibiting operation on trails</a:t>
            </a:r>
          </a:p>
          <a:p>
            <a:pPr lvl="1">
              <a:lnSpc>
                <a:spcPct val="107000"/>
              </a:lnSpc>
              <a:spcBef>
                <a:spcPts val="200"/>
              </a:spcBef>
              <a:spcAft>
                <a:spcPts val="1600"/>
              </a:spcAft>
            </a:pPr>
            <a:r>
              <a:rPr lang="en-US" sz="2800" b="1" dirty="0">
                <a:ea typeface="Times New Roman" panose="02020603050405020304" pitchFamily="18" charset="0"/>
                <a:cs typeface="Times New Roman" panose="02020603050405020304" pitchFamily="18" charset="0"/>
              </a:rPr>
              <a:t>Rules for operation on streets</a:t>
            </a:r>
          </a:p>
          <a:p>
            <a:pPr lvl="1">
              <a:lnSpc>
                <a:spcPct val="107000"/>
              </a:lnSpc>
              <a:spcBef>
                <a:spcPts val="200"/>
              </a:spcBef>
              <a:spcAft>
                <a:spcPts val="1600"/>
              </a:spcAft>
            </a:pPr>
            <a:r>
              <a:rPr lang="en-US" sz="2800" b="1" dirty="0">
                <a:ea typeface="Times New Roman" panose="02020603050405020304" pitchFamily="18" charset="0"/>
                <a:cs typeface="Times New Roman" panose="02020603050405020304" pitchFamily="18" charset="0"/>
              </a:rPr>
              <a:t>Rules for parking and deployment of scooters</a:t>
            </a:r>
          </a:p>
          <a:p>
            <a:pPr lvl="1">
              <a:lnSpc>
                <a:spcPct val="107000"/>
              </a:lnSpc>
              <a:spcBef>
                <a:spcPts val="200"/>
              </a:spcBef>
              <a:spcAft>
                <a:spcPts val="1600"/>
              </a:spcAft>
            </a:pPr>
            <a:endParaRPr lang="en-US" dirty="0"/>
          </a:p>
        </p:txBody>
      </p:sp>
    </p:spTree>
    <p:extLst>
      <p:ext uri="{BB962C8B-B14F-4D97-AF65-F5344CB8AC3E}">
        <p14:creationId xmlns:p14="http://schemas.microsoft.com/office/powerpoint/2010/main" val="1067267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12" y="524516"/>
            <a:ext cx="10515600" cy="1325563"/>
          </a:xfrm>
        </p:spPr>
        <p:txBody>
          <a:bodyPr/>
          <a:lstStyle/>
          <a:p>
            <a:pPr algn="ctr"/>
            <a:r>
              <a:rPr lang="en-US" b="1" dirty="0">
                <a:solidFill>
                  <a:srgbClr val="FF0000"/>
                </a:solidFill>
              </a:rPr>
              <a:t>City Council Direction Needed</a:t>
            </a:r>
            <a:br>
              <a:rPr lang="en-US" b="1" dirty="0">
                <a:solidFill>
                  <a:srgbClr val="FF0000"/>
                </a:solidFill>
              </a:rPr>
            </a:br>
            <a:endParaRPr lang="en-US" sz="2620" b="1" i="1" dirty="0">
              <a:solidFill>
                <a:srgbClr val="FF0000"/>
              </a:solidFill>
            </a:endParaRPr>
          </a:p>
        </p:txBody>
      </p:sp>
      <p:sp>
        <p:nvSpPr>
          <p:cNvPr id="3" name="Content Placeholder 2"/>
          <p:cNvSpPr>
            <a:spLocks noGrp="1"/>
          </p:cNvSpPr>
          <p:nvPr>
            <p:ph idx="1"/>
          </p:nvPr>
        </p:nvSpPr>
        <p:spPr>
          <a:xfrm>
            <a:off x="838200" y="1850079"/>
            <a:ext cx="10515600" cy="4373839"/>
          </a:xfrm>
        </p:spPr>
        <p:txBody>
          <a:bodyPr>
            <a:normAutofit/>
          </a:bodyPr>
          <a:lstStyle/>
          <a:p>
            <a:pPr>
              <a:lnSpc>
                <a:spcPct val="107000"/>
              </a:lnSpc>
              <a:spcBef>
                <a:spcPts val="200"/>
              </a:spcBef>
              <a:spcAft>
                <a:spcPts val="1600"/>
              </a:spcAft>
            </a:pPr>
            <a:r>
              <a:rPr lang="en-US" b="1" dirty="0"/>
              <a:t>Council needs to now provide direction on how they wish City staff to proceed on this issue.  </a:t>
            </a:r>
          </a:p>
          <a:p>
            <a:pPr>
              <a:lnSpc>
                <a:spcPct val="100000"/>
              </a:lnSpc>
              <a:spcBef>
                <a:spcPts val="100"/>
              </a:spcBef>
              <a:spcAft>
                <a:spcPts val="100"/>
              </a:spcAft>
            </a:pPr>
            <a:r>
              <a:rPr lang="en-US" b="1" dirty="0"/>
              <a:t>There are three basic options for how the City could proceed on this issue.</a:t>
            </a:r>
          </a:p>
          <a:p>
            <a:pPr lvl="1">
              <a:lnSpc>
                <a:spcPct val="100000"/>
              </a:lnSpc>
              <a:spcBef>
                <a:spcPts val="100"/>
              </a:spcBef>
              <a:spcAft>
                <a:spcPts val="100"/>
              </a:spcAft>
            </a:pPr>
            <a:r>
              <a:rPr lang="en-US" sz="2800" dirty="0"/>
              <a:t>Implement a Scooter Rental Program in 2021</a:t>
            </a:r>
          </a:p>
          <a:p>
            <a:pPr lvl="1">
              <a:lnSpc>
                <a:spcPct val="100000"/>
              </a:lnSpc>
              <a:spcBef>
                <a:spcPts val="100"/>
              </a:spcBef>
              <a:spcAft>
                <a:spcPts val="100"/>
              </a:spcAft>
            </a:pPr>
            <a:r>
              <a:rPr lang="en-US" sz="2800" dirty="0"/>
              <a:t>Implement a Scooter Rental Program in 2022</a:t>
            </a:r>
          </a:p>
          <a:p>
            <a:pPr lvl="1">
              <a:lnSpc>
                <a:spcPct val="100000"/>
              </a:lnSpc>
              <a:spcBef>
                <a:spcPts val="100"/>
              </a:spcBef>
              <a:spcAft>
                <a:spcPts val="100"/>
              </a:spcAft>
            </a:pPr>
            <a:r>
              <a:rPr lang="en-US" sz="2800" dirty="0"/>
              <a:t>Take no action</a:t>
            </a:r>
            <a:endParaRPr lang="en-US" dirty="0"/>
          </a:p>
          <a:p>
            <a:pPr>
              <a:lnSpc>
                <a:spcPct val="107000"/>
              </a:lnSpc>
              <a:spcBef>
                <a:spcPts val="200"/>
              </a:spcBef>
              <a:spcAft>
                <a:spcPts val="1600"/>
              </a:spcAft>
            </a:pPr>
            <a:endParaRPr lang="en-US" b="1" dirty="0"/>
          </a:p>
          <a:p>
            <a:pPr lvl="1">
              <a:lnSpc>
                <a:spcPct val="107000"/>
              </a:lnSpc>
              <a:spcBef>
                <a:spcPts val="200"/>
              </a:spcBef>
              <a:spcAft>
                <a:spcPts val="1600"/>
              </a:spcAft>
            </a:pPr>
            <a:endParaRPr lang="en-US" b="1" dirty="0"/>
          </a:p>
          <a:p>
            <a:pPr>
              <a:lnSpc>
                <a:spcPct val="107000"/>
              </a:lnSpc>
              <a:spcBef>
                <a:spcPts val="200"/>
              </a:spcBef>
              <a:spcAft>
                <a:spcPts val="1600"/>
              </a:spcAft>
            </a:pPr>
            <a:endParaRPr lang="en-US" dirty="0"/>
          </a:p>
        </p:txBody>
      </p:sp>
    </p:spTree>
    <p:extLst>
      <p:ext uri="{BB962C8B-B14F-4D97-AF65-F5344CB8AC3E}">
        <p14:creationId xmlns:p14="http://schemas.microsoft.com/office/powerpoint/2010/main" val="305174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12" y="524516"/>
            <a:ext cx="10515600" cy="1325563"/>
          </a:xfrm>
        </p:spPr>
        <p:txBody>
          <a:bodyPr>
            <a:normAutofit fontScale="90000"/>
          </a:bodyPr>
          <a:lstStyle/>
          <a:p>
            <a:pPr algn="ctr"/>
            <a:r>
              <a:rPr lang="en-US" b="1" dirty="0">
                <a:solidFill>
                  <a:srgbClr val="FF0000"/>
                </a:solidFill>
              </a:rPr>
              <a:t>Policy Questions Regarding Scooter Operation and Rental</a:t>
            </a:r>
            <a:br>
              <a:rPr lang="en-US" b="1" dirty="0">
                <a:solidFill>
                  <a:srgbClr val="FF0000"/>
                </a:solidFill>
              </a:rPr>
            </a:br>
            <a:r>
              <a:rPr lang="en-US" sz="2620" b="1" i="1" dirty="0">
                <a:solidFill>
                  <a:srgbClr val="FF0000"/>
                </a:solidFill>
              </a:rPr>
              <a:t>(Enforcement)</a:t>
            </a:r>
          </a:p>
        </p:txBody>
      </p:sp>
      <p:sp>
        <p:nvSpPr>
          <p:cNvPr id="3" name="Content Placeholder 2"/>
          <p:cNvSpPr>
            <a:spLocks noGrp="1"/>
          </p:cNvSpPr>
          <p:nvPr>
            <p:ph idx="1"/>
          </p:nvPr>
        </p:nvSpPr>
        <p:spPr>
          <a:xfrm>
            <a:off x="838200" y="2077295"/>
            <a:ext cx="10515600" cy="4373839"/>
          </a:xfrm>
        </p:spPr>
        <p:txBody>
          <a:bodyPr>
            <a:normAutofit/>
          </a:bodyPr>
          <a:lstStyle/>
          <a:p>
            <a:pPr>
              <a:lnSpc>
                <a:spcPct val="107000"/>
              </a:lnSpc>
              <a:spcBef>
                <a:spcPts val="200"/>
              </a:spcBef>
              <a:spcAft>
                <a:spcPts val="1600"/>
              </a:spcAft>
            </a:pPr>
            <a:r>
              <a:rPr lang="en-US" b="1" dirty="0">
                <a:effectLst/>
                <a:ea typeface="Times New Roman" panose="02020603050405020304" pitchFamily="18" charset="0"/>
                <a:cs typeface="Times New Roman" panose="02020603050405020304" pitchFamily="18" charset="0"/>
              </a:rPr>
              <a:t>Penalties for violation of scooter operation rules</a:t>
            </a:r>
          </a:p>
          <a:p>
            <a:pPr>
              <a:lnSpc>
                <a:spcPct val="107000"/>
              </a:lnSpc>
              <a:spcBef>
                <a:spcPts val="200"/>
              </a:spcBef>
              <a:spcAft>
                <a:spcPts val="1600"/>
              </a:spcAft>
            </a:pPr>
            <a:r>
              <a:rPr lang="en-US" b="1" dirty="0">
                <a:effectLst/>
                <a:ea typeface="Times New Roman" panose="02020603050405020304" pitchFamily="18" charset="0"/>
                <a:cs typeface="Times New Roman" panose="02020603050405020304" pitchFamily="18" charset="0"/>
              </a:rPr>
              <a:t>Penalties for and procedures </a:t>
            </a:r>
            <a:r>
              <a:rPr lang="en-US" b="1" dirty="0">
                <a:ea typeface="Times New Roman" panose="02020603050405020304" pitchFamily="18" charset="0"/>
                <a:cs typeface="Times New Roman" panose="02020603050405020304" pitchFamily="18" charset="0"/>
              </a:rPr>
              <a:t>dealing with p</a:t>
            </a:r>
            <a:r>
              <a:rPr lang="en-US" b="1" dirty="0">
                <a:effectLst/>
                <a:ea typeface="Times New Roman" panose="02020603050405020304" pitchFamily="18" charset="0"/>
                <a:cs typeface="Times New Roman" panose="02020603050405020304" pitchFamily="18" charset="0"/>
              </a:rPr>
              <a:t>arking of scooters in prohibited locations</a:t>
            </a:r>
          </a:p>
          <a:p>
            <a:pPr marL="0" indent="0">
              <a:lnSpc>
                <a:spcPct val="107000"/>
              </a:lnSpc>
              <a:spcBef>
                <a:spcPts val="200"/>
              </a:spcBef>
              <a:spcAft>
                <a:spcPts val="1600"/>
              </a:spcAft>
              <a:buNone/>
            </a:pPr>
            <a:endParaRPr lang="en-US" dirty="0"/>
          </a:p>
        </p:txBody>
      </p:sp>
    </p:spTree>
    <p:extLst>
      <p:ext uri="{BB962C8B-B14F-4D97-AF65-F5344CB8AC3E}">
        <p14:creationId xmlns:p14="http://schemas.microsoft.com/office/powerpoint/2010/main" val="3437767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12" y="524516"/>
            <a:ext cx="10515600" cy="1325563"/>
          </a:xfrm>
        </p:spPr>
        <p:txBody>
          <a:bodyPr/>
          <a:lstStyle/>
          <a:p>
            <a:pPr algn="ctr"/>
            <a:r>
              <a:rPr lang="en-US" b="1" dirty="0">
                <a:solidFill>
                  <a:srgbClr val="FF0000"/>
                </a:solidFill>
              </a:rPr>
              <a:t>City Council Direction on Next Steps</a:t>
            </a:r>
            <a:br>
              <a:rPr lang="en-US" b="1" dirty="0">
                <a:solidFill>
                  <a:srgbClr val="FF0000"/>
                </a:solidFill>
              </a:rPr>
            </a:br>
            <a:endParaRPr lang="en-US" sz="2620" b="1" i="1" dirty="0">
              <a:solidFill>
                <a:srgbClr val="FF0000"/>
              </a:solidFill>
            </a:endParaRPr>
          </a:p>
        </p:txBody>
      </p:sp>
      <p:sp>
        <p:nvSpPr>
          <p:cNvPr id="3" name="Content Placeholder 2"/>
          <p:cNvSpPr>
            <a:spLocks noGrp="1"/>
          </p:cNvSpPr>
          <p:nvPr>
            <p:ph idx="1"/>
          </p:nvPr>
        </p:nvSpPr>
        <p:spPr>
          <a:xfrm>
            <a:off x="838200" y="1850079"/>
            <a:ext cx="10515600" cy="4373839"/>
          </a:xfrm>
        </p:spPr>
        <p:txBody>
          <a:bodyPr>
            <a:normAutofit/>
          </a:bodyPr>
          <a:lstStyle/>
          <a:p>
            <a:pPr>
              <a:lnSpc>
                <a:spcPct val="107000"/>
              </a:lnSpc>
              <a:spcBef>
                <a:spcPts val="200"/>
              </a:spcBef>
              <a:spcAft>
                <a:spcPts val="1600"/>
              </a:spcAft>
            </a:pPr>
            <a:r>
              <a:rPr lang="en-US" b="1" dirty="0"/>
              <a:t>Council needs to now provide direction on how they wish City staff to proceed on this issue.  </a:t>
            </a:r>
          </a:p>
          <a:p>
            <a:pPr>
              <a:lnSpc>
                <a:spcPct val="100000"/>
              </a:lnSpc>
              <a:spcBef>
                <a:spcPts val="100"/>
              </a:spcBef>
              <a:spcAft>
                <a:spcPts val="100"/>
              </a:spcAft>
            </a:pPr>
            <a:r>
              <a:rPr lang="en-US" b="1" dirty="0"/>
              <a:t>There are three basic options for how the City could proceed on this issue.</a:t>
            </a:r>
          </a:p>
          <a:p>
            <a:pPr lvl="1">
              <a:lnSpc>
                <a:spcPct val="100000"/>
              </a:lnSpc>
              <a:spcBef>
                <a:spcPts val="100"/>
              </a:spcBef>
              <a:spcAft>
                <a:spcPts val="100"/>
              </a:spcAft>
            </a:pPr>
            <a:r>
              <a:rPr lang="en-US" sz="2800" dirty="0"/>
              <a:t>Implement a Scooter Rental Program in 2021</a:t>
            </a:r>
          </a:p>
          <a:p>
            <a:pPr lvl="1">
              <a:lnSpc>
                <a:spcPct val="100000"/>
              </a:lnSpc>
              <a:spcBef>
                <a:spcPts val="100"/>
              </a:spcBef>
              <a:spcAft>
                <a:spcPts val="100"/>
              </a:spcAft>
            </a:pPr>
            <a:r>
              <a:rPr lang="en-US" sz="2800" dirty="0"/>
              <a:t>Implement a Scooter Rental Program in 2022</a:t>
            </a:r>
          </a:p>
          <a:p>
            <a:pPr lvl="1">
              <a:lnSpc>
                <a:spcPct val="100000"/>
              </a:lnSpc>
              <a:spcBef>
                <a:spcPts val="100"/>
              </a:spcBef>
              <a:spcAft>
                <a:spcPts val="100"/>
              </a:spcAft>
            </a:pPr>
            <a:r>
              <a:rPr lang="en-US" sz="2800" dirty="0"/>
              <a:t>Take no action</a:t>
            </a:r>
            <a:endParaRPr lang="en-US" dirty="0"/>
          </a:p>
          <a:p>
            <a:pPr>
              <a:lnSpc>
                <a:spcPct val="107000"/>
              </a:lnSpc>
              <a:spcBef>
                <a:spcPts val="200"/>
              </a:spcBef>
              <a:spcAft>
                <a:spcPts val="1600"/>
              </a:spcAft>
            </a:pPr>
            <a:endParaRPr lang="en-US" b="1" dirty="0"/>
          </a:p>
          <a:p>
            <a:pPr lvl="1">
              <a:lnSpc>
                <a:spcPct val="107000"/>
              </a:lnSpc>
              <a:spcBef>
                <a:spcPts val="200"/>
              </a:spcBef>
              <a:spcAft>
                <a:spcPts val="1600"/>
              </a:spcAft>
            </a:pPr>
            <a:endParaRPr lang="en-US" b="1" dirty="0"/>
          </a:p>
          <a:p>
            <a:pPr>
              <a:lnSpc>
                <a:spcPct val="107000"/>
              </a:lnSpc>
              <a:spcBef>
                <a:spcPts val="200"/>
              </a:spcBef>
              <a:spcAft>
                <a:spcPts val="1600"/>
              </a:spcAft>
            </a:pPr>
            <a:endParaRPr lang="en-US" dirty="0"/>
          </a:p>
        </p:txBody>
      </p:sp>
    </p:spTree>
    <p:extLst>
      <p:ext uri="{BB962C8B-B14F-4D97-AF65-F5344CB8AC3E}">
        <p14:creationId xmlns:p14="http://schemas.microsoft.com/office/powerpoint/2010/main" val="633563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4316"/>
            <a:ext cx="10515600" cy="1325563"/>
          </a:xfrm>
        </p:spPr>
        <p:txBody>
          <a:bodyPr>
            <a:normAutofit fontScale="90000"/>
          </a:bodyPr>
          <a:lstStyle/>
          <a:p>
            <a:pPr algn="ctr"/>
            <a:r>
              <a:rPr lang="en-US" b="1" dirty="0">
                <a:solidFill>
                  <a:srgbClr val="FF0000"/>
                </a:solidFill>
              </a:rPr>
              <a:t>City Council Direction on Next Steps</a:t>
            </a:r>
            <a:br>
              <a:rPr lang="en-US" b="1" dirty="0">
                <a:solidFill>
                  <a:srgbClr val="FF0000"/>
                </a:solidFill>
              </a:rPr>
            </a:br>
            <a:r>
              <a:rPr lang="en-US" sz="2600" b="1" i="1" dirty="0">
                <a:solidFill>
                  <a:srgbClr val="FF0000"/>
                </a:solidFill>
              </a:rPr>
              <a:t>(Implement a Scooter Rental Program in 2021)</a:t>
            </a:r>
            <a:br>
              <a:rPr lang="en-US" b="1" dirty="0">
                <a:solidFill>
                  <a:srgbClr val="FF0000"/>
                </a:solidFill>
              </a:rPr>
            </a:br>
            <a:endParaRPr lang="en-US" sz="2620" b="1" i="1" dirty="0">
              <a:solidFill>
                <a:srgbClr val="FF0000"/>
              </a:solidFill>
            </a:endParaRPr>
          </a:p>
        </p:txBody>
      </p:sp>
      <p:sp>
        <p:nvSpPr>
          <p:cNvPr id="3" name="Content Placeholder 2"/>
          <p:cNvSpPr>
            <a:spLocks noGrp="1"/>
          </p:cNvSpPr>
          <p:nvPr>
            <p:ph idx="1"/>
          </p:nvPr>
        </p:nvSpPr>
        <p:spPr>
          <a:xfrm>
            <a:off x="838200" y="1418279"/>
            <a:ext cx="10515600" cy="4893621"/>
          </a:xfrm>
        </p:spPr>
        <p:txBody>
          <a:bodyPr>
            <a:normAutofit lnSpcReduction="10000"/>
          </a:bodyPr>
          <a:lstStyle/>
          <a:p>
            <a:pPr>
              <a:lnSpc>
                <a:spcPct val="107000"/>
              </a:lnSpc>
              <a:spcBef>
                <a:spcPts val="200"/>
              </a:spcBef>
              <a:spcAft>
                <a:spcPts val="1600"/>
              </a:spcAft>
            </a:pPr>
            <a:r>
              <a:rPr lang="en-US" b="1" dirty="0"/>
              <a:t>Would require specific council direction on the policy questions highlighted earlier in this presentation, Council direction would have to happen at the April in depth meeting.</a:t>
            </a:r>
          </a:p>
          <a:p>
            <a:pPr>
              <a:lnSpc>
                <a:spcPct val="107000"/>
              </a:lnSpc>
              <a:spcBef>
                <a:spcPts val="200"/>
              </a:spcBef>
              <a:spcAft>
                <a:spcPts val="1600"/>
              </a:spcAft>
            </a:pPr>
            <a:r>
              <a:rPr lang="en-US" b="1" dirty="0"/>
              <a:t>A scooter rental program could then no sooner than July</a:t>
            </a:r>
            <a:r>
              <a:rPr lang="en-US" dirty="0"/>
              <a:t>.</a:t>
            </a:r>
          </a:p>
          <a:p>
            <a:pPr>
              <a:lnSpc>
                <a:spcPct val="107000"/>
              </a:lnSpc>
              <a:spcBef>
                <a:spcPts val="200"/>
              </a:spcBef>
              <a:spcAft>
                <a:spcPts val="1600"/>
              </a:spcAft>
            </a:pPr>
            <a:r>
              <a:rPr lang="en-US" b="1" dirty="0"/>
              <a:t>This aggressive schedule would require making this a top in priority in the allocation of staff time.</a:t>
            </a:r>
          </a:p>
          <a:p>
            <a:pPr>
              <a:lnSpc>
                <a:spcPct val="107000"/>
              </a:lnSpc>
              <a:spcBef>
                <a:spcPts val="200"/>
              </a:spcBef>
              <a:spcAft>
                <a:spcPts val="1600"/>
              </a:spcAft>
            </a:pPr>
            <a:r>
              <a:rPr lang="en-US" b="1" dirty="0"/>
              <a:t>This option would create an abbreviated window for community and stakeholder input and a </a:t>
            </a:r>
            <a:r>
              <a:rPr lang="en-US" b="1" dirty="0" err="1"/>
              <a:t>a</a:t>
            </a:r>
            <a:r>
              <a:rPr lang="en-US" b="1" dirty="0"/>
              <a:t> short window of time between council approval and scooters arriving on the streets of Muscatine</a:t>
            </a:r>
          </a:p>
          <a:p>
            <a:pPr>
              <a:lnSpc>
                <a:spcPct val="107000"/>
              </a:lnSpc>
              <a:spcBef>
                <a:spcPts val="200"/>
              </a:spcBef>
              <a:spcAft>
                <a:spcPts val="1600"/>
              </a:spcAft>
            </a:pPr>
            <a:endParaRPr lang="en-US" dirty="0"/>
          </a:p>
          <a:p>
            <a:pPr>
              <a:lnSpc>
                <a:spcPct val="107000"/>
              </a:lnSpc>
              <a:spcBef>
                <a:spcPts val="200"/>
              </a:spcBef>
              <a:spcAft>
                <a:spcPts val="1600"/>
              </a:spcAft>
            </a:pPr>
            <a:endParaRPr lang="en-US" dirty="0"/>
          </a:p>
          <a:p>
            <a:pPr>
              <a:lnSpc>
                <a:spcPct val="107000"/>
              </a:lnSpc>
              <a:spcBef>
                <a:spcPts val="200"/>
              </a:spcBef>
              <a:spcAft>
                <a:spcPts val="1600"/>
              </a:spcAft>
            </a:pPr>
            <a:endParaRPr lang="en-US" dirty="0"/>
          </a:p>
          <a:p>
            <a:pPr>
              <a:lnSpc>
                <a:spcPct val="107000"/>
              </a:lnSpc>
              <a:spcBef>
                <a:spcPts val="200"/>
              </a:spcBef>
              <a:spcAft>
                <a:spcPts val="1600"/>
              </a:spcAft>
            </a:pPr>
            <a:endParaRPr lang="en-US" dirty="0"/>
          </a:p>
        </p:txBody>
      </p:sp>
    </p:spTree>
    <p:extLst>
      <p:ext uri="{BB962C8B-B14F-4D97-AF65-F5344CB8AC3E}">
        <p14:creationId xmlns:p14="http://schemas.microsoft.com/office/powerpoint/2010/main" val="195976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4316"/>
            <a:ext cx="10515600" cy="1325563"/>
          </a:xfrm>
        </p:spPr>
        <p:txBody>
          <a:bodyPr>
            <a:normAutofit fontScale="90000"/>
          </a:bodyPr>
          <a:lstStyle/>
          <a:p>
            <a:pPr algn="ctr"/>
            <a:r>
              <a:rPr lang="en-US" b="1" dirty="0">
                <a:solidFill>
                  <a:srgbClr val="FF0000"/>
                </a:solidFill>
              </a:rPr>
              <a:t>City Council Direction on Next Steps</a:t>
            </a:r>
            <a:br>
              <a:rPr lang="en-US" b="1" dirty="0">
                <a:solidFill>
                  <a:srgbClr val="FF0000"/>
                </a:solidFill>
              </a:rPr>
            </a:br>
            <a:r>
              <a:rPr lang="en-US" sz="2600" b="1" i="1" dirty="0">
                <a:solidFill>
                  <a:srgbClr val="FF0000"/>
                </a:solidFill>
              </a:rPr>
              <a:t>(Implement a Scooter Rental Program in 2022)</a:t>
            </a:r>
            <a:br>
              <a:rPr lang="en-US" b="1" dirty="0">
                <a:solidFill>
                  <a:srgbClr val="FF0000"/>
                </a:solidFill>
              </a:rPr>
            </a:br>
            <a:endParaRPr lang="en-US" sz="2620" b="1" i="1" dirty="0">
              <a:solidFill>
                <a:srgbClr val="FF0000"/>
              </a:solidFill>
            </a:endParaRPr>
          </a:p>
        </p:txBody>
      </p:sp>
      <p:sp>
        <p:nvSpPr>
          <p:cNvPr id="3" name="Content Placeholder 2"/>
          <p:cNvSpPr>
            <a:spLocks noGrp="1"/>
          </p:cNvSpPr>
          <p:nvPr>
            <p:ph idx="1"/>
          </p:nvPr>
        </p:nvSpPr>
        <p:spPr>
          <a:xfrm>
            <a:off x="838200" y="1418279"/>
            <a:ext cx="10515600" cy="4893621"/>
          </a:xfrm>
        </p:spPr>
        <p:txBody>
          <a:bodyPr>
            <a:normAutofit fontScale="85000" lnSpcReduction="20000"/>
          </a:bodyPr>
          <a:lstStyle/>
          <a:p>
            <a:pPr>
              <a:lnSpc>
                <a:spcPct val="107000"/>
              </a:lnSpc>
              <a:spcBef>
                <a:spcPts val="200"/>
              </a:spcBef>
              <a:spcAft>
                <a:spcPts val="1600"/>
              </a:spcAft>
            </a:pPr>
            <a:r>
              <a:rPr lang="en-US" b="1" dirty="0"/>
              <a:t>Final action City Code changes would occur by the end of 2021</a:t>
            </a:r>
          </a:p>
          <a:p>
            <a:pPr>
              <a:lnSpc>
                <a:spcPct val="100000"/>
              </a:lnSpc>
              <a:spcBef>
                <a:spcPts val="0"/>
              </a:spcBef>
              <a:spcAft>
                <a:spcPts val="1600"/>
              </a:spcAft>
            </a:pPr>
            <a:r>
              <a:rPr lang="en-US" b="1" dirty="0"/>
              <a:t>Spring and Summer of 2021</a:t>
            </a:r>
          </a:p>
          <a:p>
            <a:pPr lvl="1">
              <a:lnSpc>
                <a:spcPct val="100000"/>
              </a:lnSpc>
              <a:spcBef>
                <a:spcPts val="0"/>
              </a:spcBef>
            </a:pPr>
            <a:r>
              <a:rPr lang="en-US" dirty="0"/>
              <a:t>Outreach to gather community input</a:t>
            </a:r>
          </a:p>
          <a:p>
            <a:pPr lvl="1">
              <a:lnSpc>
                <a:spcPct val="107000"/>
              </a:lnSpc>
              <a:spcBef>
                <a:spcPts val="200"/>
              </a:spcBef>
            </a:pPr>
            <a:r>
              <a:rPr lang="en-US" dirty="0"/>
              <a:t>Identification of and consultation with stakeholders</a:t>
            </a:r>
          </a:p>
          <a:p>
            <a:pPr lvl="1">
              <a:lnSpc>
                <a:spcPct val="107000"/>
              </a:lnSpc>
              <a:spcBef>
                <a:spcPts val="200"/>
              </a:spcBef>
            </a:pPr>
            <a:r>
              <a:rPr lang="en-US" dirty="0"/>
              <a:t>Further research into to lessons learned in and best practices</a:t>
            </a:r>
          </a:p>
          <a:p>
            <a:pPr marL="457200" lvl="1" indent="0">
              <a:lnSpc>
                <a:spcPct val="107000"/>
              </a:lnSpc>
              <a:spcBef>
                <a:spcPts val="200"/>
              </a:spcBef>
              <a:buNone/>
            </a:pPr>
            <a:endParaRPr lang="en-US" sz="200" dirty="0"/>
          </a:p>
          <a:p>
            <a:pPr marL="457200" lvl="1" indent="0">
              <a:lnSpc>
                <a:spcPct val="107000"/>
              </a:lnSpc>
              <a:spcBef>
                <a:spcPts val="200"/>
              </a:spcBef>
              <a:buNone/>
            </a:pPr>
            <a:endParaRPr lang="en-US" sz="200" dirty="0"/>
          </a:p>
          <a:p>
            <a:pPr>
              <a:lnSpc>
                <a:spcPct val="100000"/>
              </a:lnSpc>
              <a:spcBef>
                <a:spcPts val="0"/>
              </a:spcBef>
              <a:spcAft>
                <a:spcPts val="1600"/>
              </a:spcAft>
            </a:pPr>
            <a:r>
              <a:rPr lang="en-US" b="1" dirty="0"/>
              <a:t>Fall of 2021</a:t>
            </a:r>
          </a:p>
          <a:p>
            <a:pPr lvl="1">
              <a:lnSpc>
                <a:spcPct val="100000"/>
              </a:lnSpc>
              <a:spcBef>
                <a:spcPts val="0"/>
              </a:spcBef>
            </a:pPr>
            <a:r>
              <a:rPr lang="en-US" dirty="0"/>
              <a:t>Development of necessary code and policy changes</a:t>
            </a:r>
          </a:p>
          <a:p>
            <a:pPr lvl="1">
              <a:lnSpc>
                <a:spcPct val="107000"/>
              </a:lnSpc>
              <a:spcBef>
                <a:spcPts val="200"/>
              </a:spcBef>
            </a:pPr>
            <a:r>
              <a:rPr lang="en-US" dirty="0"/>
              <a:t>Public input and review of proposed changes</a:t>
            </a:r>
          </a:p>
          <a:p>
            <a:pPr lvl="1">
              <a:lnSpc>
                <a:spcPct val="107000"/>
              </a:lnSpc>
              <a:spcBef>
                <a:spcPts val="200"/>
              </a:spcBef>
            </a:pPr>
            <a:r>
              <a:rPr lang="en-US" dirty="0"/>
              <a:t>Council action on code</a:t>
            </a:r>
          </a:p>
          <a:p>
            <a:pPr marL="457200" lvl="1" indent="0">
              <a:lnSpc>
                <a:spcPct val="107000"/>
              </a:lnSpc>
              <a:spcBef>
                <a:spcPts val="200"/>
              </a:spcBef>
              <a:buNone/>
            </a:pPr>
            <a:endParaRPr lang="en-US" sz="600" dirty="0"/>
          </a:p>
          <a:p>
            <a:pPr>
              <a:lnSpc>
                <a:spcPct val="100000"/>
              </a:lnSpc>
              <a:spcBef>
                <a:spcPts val="0"/>
              </a:spcBef>
              <a:spcAft>
                <a:spcPts val="1600"/>
              </a:spcAft>
            </a:pPr>
            <a:r>
              <a:rPr lang="en-US" b="1" dirty="0"/>
              <a:t>Fall of 2021</a:t>
            </a:r>
          </a:p>
          <a:p>
            <a:pPr lvl="1">
              <a:lnSpc>
                <a:spcPct val="107000"/>
              </a:lnSpc>
              <a:spcBef>
                <a:spcPts val="0"/>
              </a:spcBef>
            </a:pPr>
            <a:r>
              <a:rPr lang="en-US" dirty="0"/>
              <a:t>Installation of regulatory and informational signage</a:t>
            </a:r>
          </a:p>
          <a:p>
            <a:pPr lvl="1">
              <a:lnSpc>
                <a:spcPct val="107000"/>
              </a:lnSpc>
              <a:spcBef>
                <a:spcPts val="0"/>
              </a:spcBef>
            </a:pPr>
            <a:r>
              <a:rPr lang="en-US" dirty="0"/>
              <a:t>Community education and awareness campaign</a:t>
            </a:r>
          </a:p>
          <a:p>
            <a:pPr lvl="1">
              <a:lnSpc>
                <a:spcPct val="107000"/>
              </a:lnSpc>
              <a:spcBef>
                <a:spcPts val="0"/>
              </a:spcBef>
            </a:pPr>
            <a:r>
              <a:rPr lang="en-US" dirty="0"/>
              <a:t>Site specific planning for the daily deployment of rental scooters</a:t>
            </a:r>
          </a:p>
          <a:p>
            <a:pPr>
              <a:lnSpc>
                <a:spcPct val="107000"/>
              </a:lnSpc>
              <a:spcBef>
                <a:spcPts val="200"/>
              </a:spcBef>
              <a:spcAft>
                <a:spcPts val="1600"/>
              </a:spcAft>
            </a:pPr>
            <a:endParaRPr lang="en-US" dirty="0"/>
          </a:p>
          <a:p>
            <a:pPr>
              <a:lnSpc>
                <a:spcPct val="107000"/>
              </a:lnSpc>
              <a:spcBef>
                <a:spcPts val="200"/>
              </a:spcBef>
              <a:spcAft>
                <a:spcPts val="1600"/>
              </a:spcAft>
            </a:pPr>
            <a:endParaRPr lang="en-US" dirty="0"/>
          </a:p>
        </p:txBody>
      </p:sp>
    </p:spTree>
    <p:extLst>
      <p:ext uri="{BB962C8B-B14F-4D97-AF65-F5344CB8AC3E}">
        <p14:creationId xmlns:p14="http://schemas.microsoft.com/office/powerpoint/2010/main" val="1579894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4316"/>
            <a:ext cx="10515600" cy="1325563"/>
          </a:xfrm>
        </p:spPr>
        <p:txBody>
          <a:bodyPr>
            <a:normAutofit fontScale="90000"/>
          </a:bodyPr>
          <a:lstStyle/>
          <a:p>
            <a:pPr algn="ctr"/>
            <a:r>
              <a:rPr lang="en-US" b="1" dirty="0">
                <a:solidFill>
                  <a:srgbClr val="FF0000"/>
                </a:solidFill>
              </a:rPr>
              <a:t>City Council Direction on Next Steps</a:t>
            </a:r>
            <a:br>
              <a:rPr lang="en-US" b="1" dirty="0">
                <a:solidFill>
                  <a:srgbClr val="FF0000"/>
                </a:solidFill>
              </a:rPr>
            </a:br>
            <a:r>
              <a:rPr lang="en-US" sz="2600" b="1" i="1" dirty="0">
                <a:solidFill>
                  <a:srgbClr val="FF0000"/>
                </a:solidFill>
              </a:rPr>
              <a:t>(Take no action)</a:t>
            </a:r>
            <a:br>
              <a:rPr lang="en-US" b="1" dirty="0">
                <a:solidFill>
                  <a:srgbClr val="FF0000"/>
                </a:solidFill>
              </a:rPr>
            </a:br>
            <a:endParaRPr lang="en-US" sz="2620" b="1" i="1" dirty="0">
              <a:solidFill>
                <a:srgbClr val="FF0000"/>
              </a:solidFill>
            </a:endParaRPr>
          </a:p>
        </p:txBody>
      </p:sp>
      <p:sp>
        <p:nvSpPr>
          <p:cNvPr id="3" name="Content Placeholder 2"/>
          <p:cNvSpPr>
            <a:spLocks noGrp="1"/>
          </p:cNvSpPr>
          <p:nvPr>
            <p:ph idx="1"/>
          </p:nvPr>
        </p:nvSpPr>
        <p:spPr>
          <a:xfrm>
            <a:off x="838200" y="1850079"/>
            <a:ext cx="10515600" cy="4373839"/>
          </a:xfrm>
        </p:spPr>
        <p:txBody>
          <a:bodyPr>
            <a:normAutofit/>
          </a:bodyPr>
          <a:lstStyle/>
          <a:p>
            <a:pPr>
              <a:lnSpc>
                <a:spcPct val="107000"/>
              </a:lnSpc>
              <a:spcBef>
                <a:spcPts val="200"/>
              </a:spcBef>
              <a:spcAft>
                <a:spcPts val="1600"/>
              </a:spcAft>
            </a:pPr>
            <a:r>
              <a:rPr lang="en-US" dirty="0"/>
              <a:t>Leave City Code as is.</a:t>
            </a:r>
          </a:p>
          <a:p>
            <a:pPr>
              <a:lnSpc>
                <a:spcPct val="107000"/>
              </a:lnSpc>
              <a:spcBef>
                <a:spcPts val="200"/>
              </a:spcBef>
              <a:spcAft>
                <a:spcPts val="1600"/>
              </a:spcAft>
            </a:pPr>
            <a:r>
              <a:rPr lang="en-US" dirty="0"/>
              <a:t>The scooter rental model proposed by Bird would not be viable under this option.</a:t>
            </a:r>
          </a:p>
          <a:p>
            <a:pPr>
              <a:lnSpc>
                <a:spcPct val="107000"/>
              </a:lnSpc>
              <a:spcBef>
                <a:spcPts val="200"/>
              </a:spcBef>
              <a:spcAft>
                <a:spcPts val="1600"/>
              </a:spcAft>
            </a:pPr>
            <a:endParaRPr lang="en-US" dirty="0"/>
          </a:p>
        </p:txBody>
      </p:sp>
    </p:spTree>
    <p:extLst>
      <p:ext uri="{BB962C8B-B14F-4D97-AF65-F5344CB8AC3E}">
        <p14:creationId xmlns:p14="http://schemas.microsoft.com/office/powerpoint/2010/main" val="3305340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4082"/>
            <a:ext cx="10515600" cy="1325563"/>
          </a:xfrm>
        </p:spPr>
        <p:txBody>
          <a:bodyPr>
            <a:normAutofit fontScale="90000"/>
          </a:bodyPr>
          <a:lstStyle/>
          <a:p>
            <a:pPr algn="ctr"/>
            <a:r>
              <a:rPr lang="en-US" b="1" dirty="0">
                <a:solidFill>
                  <a:srgbClr val="FF0000"/>
                </a:solidFill>
              </a:rPr>
              <a:t>Staff Recommendation</a:t>
            </a:r>
            <a:br>
              <a:rPr lang="en-US" b="1" dirty="0">
                <a:solidFill>
                  <a:srgbClr val="FF0000"/>
                </a:solidFill>
              </a:rPr>
            </a:br>
            <a:br>
              <a:rPr lang="en-US" b="1" dirty="0">
                <a:solidFill>
                  <a:srgbClr val="FF0000"/>
                </a:solidFill>
              </a:rPr>
            </a:br>
            <a:endParaRPr lang="en-US" sz="2620" b="1" i="1" dirty="0">
              <a:solidFill>
                <a:srgbClr val="FF0000"/>
              </a:solidFill>
            </a:endParaRPr>
          </a:p>
        </p:txBody>
      </p:sp>
      <p:sp>
        <p:nvSpPr>
          <p:cNvPr id="3" name="Content Placeholder 2"/>
          <p:cNvSpPr>
            <a:spLocks noGrp="1"/>
          </p:cNvSpPr>
          <p:nvPr>
            <p:ph idx="1"/>
          </p:nvPr>
        </p:nvSpPr>
        <p:spPr>
          <a:xfrm>
            <a:off x="838200" y="1850079"/>
            <a:ext cx="10515600" cy="4373839"/>
          </a:xfrm>
        </p:spPr>
        <p:txBody>
          <a:bodyPr>
            <a:normAutofit/>
          </a:bodyPr>
          <a:lstStyle/>
          <a:p>
            <a:pPr>
              <a:lnSpc>
                <a:spcPct val="107000"/>
              </a:lnSpc>
              <a:spcBef>
                <a:spcPts val="200"/>
              </a:spcBef>
              <a:spcAft>
                <a:spcPts val="1600"/>
              </a:spcAft>
            </a:pPr>
            <a:r>
              <a:rPr lang="en-US" dirty="0"/>
              <a:t>Leave City Code as is and continue to monitor situation</a:t>
            </a:r>
          </a:p>
          <a:p>
            <a:pPr>
              <a:lnSpc>
                <a:spcPct val="107000"/>
              </a:lnSpc>
              <a:spcBef>
                <a:spcPts val="200"/>
              </a:spcBef>
              <a:spcAft>
                <a:spcPts val="1600"/>
              </a:spcAft>
            </a:pPr>
            <a:r>
              <a:rPr lang="en-US" dirty="0"/>
              <a:t>Develop a pilot program, with extensive public and stakeholder input, with a targeted start date of 2022 or later</a:t>
            </a:r>
          </a:p>
          <a:p>
            <a:pPr>
              <a:lnSpc>
                <a:spcPct val="107000"/>
              </a:lnSpc>
              <a:spcBef>
                <a:spcPts val="200"/>
              </a:spcBef>
              <a:spcAft>
                <a:spcPts val="1600"/>
              </a:spcAft>
            </a:pPr>
            <a:endParaRPr lang="en-US" dirty="0"/>
          </a:p>
          <a:p>
            <a:pPr>
              <a:lnSpc>
                <a:spcPct val="107000"/>
              </a:lnSpc>
              <a:spcBef>
                <a:spcPts val="200"/>
              </a:spcBef>
              <a:spcAft>
                <a:spcPts val="1600"/>
              </a:spcAft>
            </a:pPr>
            <a:endParaRPr lang="en-US" dirty="0"/>
          </a:p>
        </p:txBody>
      </p:sp>
    </p:spTree>
    <p:extLst>
      <p:ext uri="{BB962C8B-B14F-4D97-AF65-F5344CB8AC3E}">
        <p14:creationId xmlns:p14="http://schemas.microsoft.com/office/powerpoint/2010/main" val="671915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4316"/>
            <a:ext cx="10515600" cy="1325563"/>
          </a:xfrm>
        </p:spPr>
        <p:txBody>
          <a:bodyPr>
            <a:normAutofit/>
          </a:bodyPr>
          <a:lstStyle/>
          <a:p>
            <a:pPr algn="ctr"/>
            <a:r>
              <a:rPr lang="en-US" b="1" dirty="0">
                <a:solidFill>
                  <a:srgbClr val="FF0000"/>
                </a:solidFill>
              </a:rPr>
              <a:t>Staff Recommendation</a:t>
            </a:r>
            <a:br>
              <a:rPr lang="en-US" b="1" dirty="0">
                <a:solidFill>
                  <a:srgbClr val="FF0000"/>
                </a:solidFill>
              </a:rPr>
            </a:br>
            <a:endParaRPr lang="en-US" sz="2620" b="1" i="1" dirty="0">
              <a:solidFill>
                <a:srgbClr val="FF0000"/>
              </a:solidFill>
            </a:endParaRPr>
          </a:p>
        </p:txBody>
      </p:sp>
      <p:sp>
        <p:nvSpPr>
          <p:cNvPr id="3" name="Content Placeholder 2"/>
          <p:cNvSpPr>
            <a:spLocks noGrp="1"/>
          </p:cNvSpPr>
          <p:nvPr>
            <p:ph idx="1"/>
          </p:nvPr>
        </p:nvSpPr>
        <p:spPr>
          <a:xfrm>
            <a:off x="838200" y="1850079"/>
            <a:ext cx="10515600" cy="4373839"/>
          </a:xfrm>
        </p:spPr>
        <p:txBody>
          <a:bodyPr>
            <a:normAutofit/>
          </a:bodyPr>
          <a:lstStyle/>
          <a:p>
            <a:pPr>
              <a:lnSpc>
                <a:spcPct val="107000"/>
              </a:lnSpc>
              <a:spcBef>
                <a:spcPts val="200"/>
              </a:spcBef>
              <a:spcAft>
                <a:spcPts val="1600"/>
              </a:spcAft>
            </a:pPr>
            <a:endParaRPr lang="en-US" dirty="0"/>
          </a:p>
          <a:p>
            <a:pPr>
              <a:lnSpc>
                <a:spcPct val="107000"/>
              </a:lnSpc>
              <a:spcBef>
                <a:spcPts val="200"/>
              </a:spcBef>
              <a:spcAft>
                <a:spcPts val="1600"/>
              </a:spcAft>
            </a:pPr>
            <a:endParaRPr lang="en-US" dirty="0"/>
          </a:p>
        </p:txBody>
      </p:sp>
    </p:spTree>
    <p:extLst>
      <p:ext uri="{BB962C8B-B14F-4D97-AF65-F5344CB8AC3E}">
        <p14:creationId xmlns:p14="http://schemas.microsoft.com/office/powerpoint/2010/main" val="2108248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Bird Proposal</a:t>
            </a:r>
          </a:p>
        </p:txBody>
      </p:sp>
      <p:sp>
        <p:nvSpPr>
          <p:cNvPr id="3" name="Content Placeholder 2"/>
          <p:cNvSpPr>
            <a:spLocks noGrp="1"/>
          </p:cNvSpPr>
          <p:nvPr>
            <p:ph idx="1"/>
          </p:nvPr>
        </p:nvSpPr>
        <p:spPr>
          <a:xfrm>
            <a:off x="838200" y="1315295"/>
            <a:ext cx="10515600" cy="4526705"/>
          </a:xfrm>
        </p:spPr>
        <p:txBody>
          <a:bodyPr>
            <a:normAutofit/>
          </a:bodyPr>
          <a:lstStyle/>
          <a:p>
            <a:pPr>
              <a:spcAft>
                <a:spcPts val="1600"/>
              </a:spcAft>
            </a:pPr>
            <a:r>
              <a:rPr lang="en-US" b="1" dirty="0"/>
              <a:t>At the January 14</a:t>
            </a:r>
            <a:r>
              <a:rPr lang="en-US" b="1" baseline="30000" dirty="0"/>
              <a:t>th</a:t>
            </a:r>
            <a:r>
              <a:rPr lang="en-US" b="1" dirty="0"/>
              <a:t> in-depth City Council meeting, Bird a company which rents electric scooters in many communities nationwide, presented a request to offer electric scooter rental in Muscatine.</a:t>
            </a:r>
          </a:p>
          <a:p>
            <a:pPr>
              <a:spcAft>
                <a:spcPts val="1600"/>
              </a:spcAft>
            </a:pPr>
            <a:r>
              <a:rPr lang="en-US" b="1" dirty="0"/>
              <a:t>City Council directed City Staff to bring back more information regarding:</a:t>
            </a:r>
          </a:p>
          <a:p>
            <a:pPr lvl="1"/>
            <a:r>
              <a:rPr lang="en-US" b="1" dirty="0"/>
              <a:t>How City Code currently addresses this issue</a:t>
            </a:r>
          </a:p>
          <a:p>
            <a:pPr lvl="1"/>
            <a:r>
              <a:rPr lang="en-US" b="1" dirty="0"/>
              <a:t>Peer community experience with e-scooters</a:t>
            </a:r>
          </a:p>
          <a:p>
            <a:pPr lvl="1"/>
            <a:r>
              <a:rPr lang="en-US" b="1" dirty="0"/>
              <a:t>Potential benefits and risks of permitting e-scooter rental</a:t>
            </a:r>
          </a:p>
          <a:p>
            <a:pPr lvl="1"/>
            <a:r>
              <a:rPr lang="en-US" b="1" dirty="0"/>
              <a:t>What code and policy changes would be necessary to allow for what Bird is proposing</a:t>
            </a:r>
          </a:p>
          <a:p>
            <a:pPr lvl="1"/>
            <a:endParaRPr lang="en-US" b="1" dirty="0"/>
          </a:p>
          <a:p>
            <a:pPr lvl="1">
              <a:spcAft>
                <a:spcPts val="1600"/>
              </a:spcAft>
            </a:pPr>
            <a:endParaRPr lang="en-US" b="1" dirty="0"/>
          </a:p>
          <a:p>
            <a:pPr lvl="1">
              <a:spcAft>
                <a:spcPts val="1600"/>
              </a:spcAft>
            </a:pPr>
            <a:endParaRPr lang="en-US" b="1" dirty="0"/>
          </a:p>
          <a:p>
            <a:pPr>
              <a:spcAft>
                <a:spcPts val="1600"/>
              </a:spcAft>
            </a:pPr>
            <a:endParaRPr lang="en-US" b="1" dirty="0"/>
          </a:p>
          <a:p>
            <a:endParaRPr lang="en-US" dirty="0"/>
          </a:p>
        </p:txBody>
      </p:sp>
    </p:spTree>
    <p:extLst>
      <p:ext uri="{BB962C8B-B14F-4D97-AF65-F5344CB8AC3E}">
        <p14:creationId xmlns:p14="http://schemas.microsoft.com/office/powerpoint/2010/main" val="3784582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How Current City Code Regulates the Operations of e-Scooters</a:t>
            </a:r>
          </a:p>
        </p:txBody>
      </p:sp>
      <p:sp>
        <p:nvSpPr>
          <p:cNvPr id="3" name="Content Placeholder 2"/>
          <p:cNvSpPr>
            <a:spLocks noGrp="1"/>
          </p:cNvSpPr>
          <p:nvPr>
            <p:ph idx="1"/>
          </p:nvPr>
        </p:nvSpPr>
        <p:spPr>
          <a:xfrm>
            <a:off x="838200" y="2077295"/>
            <a:ext cx="10515600" cy="3526551"/>
          </a:xfrm>
        </p:spPr>
        <p:txBody>
          <a:bodyPr>
            <a:normAutofit/>
          </a:bodyPr>
          <a:lstStyle/>
          <a:p>
            <a:pPr>
              <a:spcAft>
                <a:spcPts val="1600"/>
              </a:spcAft>
            </a:pPr>
            <a:r>
              <a:rPr lang="en-US" b="1" dirty="0"/>
              <a:t>Operation of e-scooters on sidewalk is prohibited </a:t>
            </a:r>
            <a:r>
              <a:rPr lang="en-US" sz="2000" i="1" dirty="0"/>
              <a:t>(City Code Section 7-2-8)</a:t>
            </a:r>
          </a:p>
          <a:p>
            <a:pPr>
              <a:spcAft>
                <a:spcPts val="1600"/>
              </a:spcAft>
            </a:pPr>
            <a:r>
              <a:rPr lang="en-US" b="1" dirty="0"/>
              <a:t>Operation of e-scooters on Trails is prohibited </a:t>
            </a:r>
            <a:r>
              <a:rPr lang="en-US" sz="2000" i="1" dirty="0"/>
              <a:t>(City Code Section 3-5-8)</a:t>
            </a:r>
          </a:p>
          <a:p>
            <a:pPr>
              <a:spcAft>
                <a:spcPts val="1600"/>
              </a:spcAft>
            </a:pPr>
            <a:r>
              <a:rPr lang="en-US" b="1" dirty="0"/>
              <a:t>Parking of e-scooters on sidewalk is prohibited </a:t>
            </a:r>
            <a:r>
              <a:rPr lang="en-US" sz="2000" i="1" dirty="0"/>
              <a:t>(City Code Section 7-7-4(C))</a:t>
            </a:r>
          </a:p>
          <a:p>
            <a:pPr>
              <a:spcAft>
                <a:spcPts val="1600"/>
              </a:spcAft>
            </a:pPr>
            <a:r>
              <a:rPr lang="en-US" b="1" dirty="0"/>
              <a:t>Parking of e-scooters on the public right of way between the sidewalk and curb is prohibited </a:t>
            </a:r>
            <a:r>
              <a:rPr lang="en-US" sz="2000" i="1" dirty="0"/>
              <a:t>(City Code Section 7-7-4(T))</a:t>
            </a:r>
          </a:p>
          <a:p>
            <a:endParaRPr lang="en-US" dirty="0"/>
          </a:p>
        </p:txBody>
      </p:sp>
    </p:spTree>
    <p:extLst>
      <p:ext uri="{BB962C8B-B14F-4D97-AF65-F5344CB8AC3E}">
        <p14:creationId xmlns:p14="http://schemas.microsoft.com/office/powerpoint/2010/main" val="53458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How Current City Code Regulates the Rental of e-Scooters</a:t>
            </a:r>
          </a:p>
        </p:txBody>
      </p:sp>
      <p:sp>
        <p:nvSpPr>
          <p:cNvPr id="3" name="Content Placeholder 2"/>
          <p:cNvSpPr>
            <a:spLocks noGrp="1"/>
          </p:cNvSpPr>
          <p:nvPr>
            <p:ph idx="1"/>
          </p:nvPr>
        </p:nvSpPr>
        <p:spPr>
          <a:xfrm>
            <a:off x="838200" y="2077295"/>
            <a:ext cx="10515600" cy="3526551"/>
          </a:xfrm>
        </p:spPr>
        <p:txBody>
          <a:bodyPr>
            <a:normAutofit/>
          </a:bodyPr>
          <a:lstStyle/>
          <a:p>
            <a:pPr marL="0" indent="0">
              <a:spcAft>
                <a:spcPts val="1600"/>
              </a:spcAft>
              <a:buNone/>
            </a:pPr>
            <a:r>
              <a:rPr lang="en-US" sz="3000" b="1" dirty="0"/>
              <a:t>All for profit venture that make use of City Property or right of way, such as this proposal require prior approval of City Council.  </a:t>
            </a:r>
            <a:r>
              <a:rPr lang="en-US" sz="2000" b="1" i="1" dirty="0"/>
              <a:t>(City Code Section 5-12-1)</a:t>
            </a:r>
            <a:endParaRPr lang="en-US" sz="2000" i="1" dirty="0"/>
          </a:p>
          <a:p>
            <a:endParaRPr lang="en-US" dirty="0"/>
          </a:p>
        </p:txBody>
      </p:sp>
    </p:spTree>
    <p:extLst>
      <p:ext uri="{BB962C8B-B14F-4D97-AF65-F5344CB8AC3E}">
        <p14:creationId xmlns:p14="http://schemas.microsoft.com/office/powerpoint/2010/main" val="3221118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Peer Community Experience</a:t>
            </a:r>
          </a:p>
        </p:txBody>
      </p:sp>
      <p:sp>
        <p:nvSpPr>
          <p:cNvPr id="3" name="Content Placeholder 2"/>
          <p:cNvSpPr>
            <a:spLocks noGrp="1"/>
          </p:cNvSpPr>
          <p:nvPr>
            <p:ph idx="1"/>
          </p:nvPr>
        </p:nvSpPr>
        <p:spPr>
          <a:xfrm>
            <a:off x="952500" y="1480395"/>
            <a:ext cx="10515600" cy="4415580"/>
          </a:xfrm>
        </p:spPr>
        <p:txBody>
          <a:bodyPr>
            <a:normAutofit/>
          </a:bodyPr>
          <a:lstStyle/>
          <a:p>
            <a:pPr>
              <a:spcAft>
                <a:spcPts val="1600"/>
              </a:spcAft>
            </a:pPr>
            <a:r>
              <a:rPr lang="en-US" sz="2800" b="1" dirty="0"/>
              <a:t>The type of e-scooter rental that Bird is proposing to bring to Muscatine has only existed since 2018.</a:t>
            </a:r>
          </a:p>
          <a:p>
            <a:pPr>
              <a:spcAft>
                <a:spcPts val="1600"/>
              </a:spcAft>
            </a:pPr>
            <a:r>
              <a:rPr lang="en-US" sz="2800" b="1" dirty="0"/>
              <a:t>Experience of communities with this type of e-scooter has varied greatly.</a:t>
            </a:r>
          </a:p>
          <a:p>
            <a:pPr>
              <a:spcAft>
                <a:spcPts val="1600"/>
              </a:spcAft>
            </a:pPr>
            <a:r>
              <a:rPr lang="en-US" b="1" dirty="0"/>
              <a:t>In general e-scooters have been more a positive experience in communities in which a regulatory and enforcement framework has been in place to mitigate the major negative impacts of e-scooter rental.</a:t>
            </a:r>
            <a:endParaRPr lang="en-US" sz="2800" b="1" dirty="0"/>
          </a:p>
          <a:p>
            <a:pPr marL="0" indent="0">
              <a:spcAft>
                <a:spcPts val="1600"/>
              </a:spcAft>
              <a:buNone/>
            </a:pPr>
            <a:endParaRPr lang="en-US" b="1" dirty="0"/>
          </a:p>
          <a:p>
            <a:endParaRPr lang="en-US" dirty="0"/>
          </a:p>
        </p:txBody>
      </p:sp>
    </p:spTree>
    <p:extLst>
      <p:ext uri="{BB962C8B-B14F-4D97-AF65-F5344CB8AC3E}">
        <p14:creationId xmlns:p14="http://schemas.microsoft.com/office/powerpoint/2010/main" val="367714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Peer Community Experience</a:t>
            </a:r>
          </a:p>
        </p:txBody>
      </p:sp>
      <p:sp>
        <p:nvSpPr>
          <p:cNvPr id="3" name="Content Placeholder 2"/>
          <p:cNvSpPr>
            <a:spLocks noGrp="1"/>
          </p:cNvSpPr>
          <p:nvPr>
            <p:ph idx="1"/>
          </p:nvPr>
        </p:nvSpPr>
        <p:spPr>
          <a:xfrm>
            <a:off x="838200" y="2077295"/>
            <a:ext cx="10515600" cy="3526551"/>
          </a:xfrm>
        </p:spPr>
        <p:txBody>
          <a:bodyPr>
            <a:normAutofit fontScale="77500" lnSpcReduction="20000"/>
          </a:bodyPr>
          <a:lstStyle/>
          <a:p>
            <a:pPr>
              <a:spcAft>
                <a:spcPts val="1600"/>
              </a:spcAft>
            </a:pPr>
            <a:r>
              <a:rPr lang="en-US" sz="3600" b="1" dirty="0"/>
              <a:t>A number of other Iowa communities have also in the past few months received proposals for e-scooter rental.  </a:t>
            </a:r>
          </a:p>
          <a:p>
            <a:pPr>
              <a:spcAft>
                <a:spcPts val="1600"/>
              </a:spcAft>
            </a:pPr>
            <a:r>
              <a:rPr lang="en-US" sz="3600" b="1" dirty="0"/>
              <a:t>These communities include: </a:t>
            </a:r>
          </a:p>
          <a:p>
            <a:pPr lvl="1"/>
            <a:r>
              <a:rPr lang="en-US" sz="2600" b="1" dirty="0"/>
              <a:t>West Des Moines</a:t>
            </a:r>
          </a:p>
          <a:p>
            <a:pPr lvl="1"/>
            <a:r>
              <a:rPr lang="en-US" sz="2600" b="1" dirty="0"/>
              <a:t>Indianola </a:t>
            </a:r>
          </a:p>
          <a:p>
            <a:pPr lvl="1"/>
            <a:r>
              <a:rPr lang="en-US" sz="2600" b="1" dirty="0"/>
              <a:t>Bettendorf</a:t>
            </a:r>
          </a:p>
          <a:p>
            <a:pPr lvl="1"/>
            <a:r>
              <a:rPr lang="en-US" sz="2600" b="1" dirty="0"/>
              <a:t>Charles City </a:t>
            </a:r>
          </a:p>
          <a:p>
            <a:pPr lvl="1"/>
            <a:r>
              <a:rPr lang="en-US" sz="2600" b="1" dirty="0"/>
              <a:t>Algona </a:t>
            </a:r>
          </a:p>
          <a:p>
            <a:pPr lvl="1"/>
            <a:r>
              <a:rPr lang="en-US" sz="2600" b="1" dirty="0"/>
              <a:t>Keokuk</a:t>
            </a:r>
          </a:p>
          <a:p>
            <a:pPr lvl="1"/>
            <a:r>
              <a:rPr lang="en-US" sz="2600" b="1" dirty="0"/>
              <a:t>Fort Dodge</a:t>
            </a:r>
            <a:endParaRPr lang="en-US" sz="1600" i="1" dirty="0"/>
          </a:p>
          <a:p>
            <a:endParaRPr lang="en-US" dirty="0"/>
          </a:p>
        </p:txBody>
      </p:sp>
    </p:spTree>
    <p:extLst>
      <p:ext uri="{BB962C8B-B14F-4D97-AF65-F5344CB8AC3E}">
        <p14:creationId xmlns:p14="http://schemas.microsoft.com/office/powerpoint/2010/main" val="135392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Peer Community Experience</a:t>
            </a:r>
          </a:p>
        </p:txBody>
      </p:sp>
      <p:sp>
        <p:nvSpPr>
          <p:cNvPr id="3" name="Content Placeholder 2"/>
          <p:cNvSpPr>
            <a:spLocks noGrp="1"/>
          </p:cNvSpPr>
          <p:nvPr>
            <p:ph idx="1"/>
          </p:nvPr>
        </p:nvSpPr>
        <p:spPr>
          <a:xfrm>
            <a:off x="838200" y="2077295"/>
            <a:ext cx="10515600" cy="3526551"/>
          </a:xfrm>
        </p:spPr>
        <p:txBody>
          <a:bodyPr>
            <a:normAutofit/>
          </a:bodyPr>
          <a:lstStyle/>
          <a:p>
            <a:pPr>
              <a:spcAft>
                <a:spcPts val="1600"/>
              </a:spcAft>
            </a:pPr>
            <a:r>
              <a:rPr lang="en-US" sz="3000" b="1" dirty="0"/>
              <a:t>Ames</a:t>
            </a:r>
            <a:r>
              <a:rPr lang="en-US" sz="3000" dirty="0"/>
              <a:t> – In March of 2020 the Ames city council voted down a proposed scooter rental program.  </a:t>
            </a:r>
            <a:endParaRPr lang="en-US" sz="3000" b="1" dirty="0"/>
          </a:p>
          <a:p>
            <a:pPr>
              <a:spcAft>
                <a:spcPts val="1600"/>
              </a:spcAft>
            </a:pPr>
            <a:r>
              <a:rPr lang="en-US" sz="3000" b="1" dirty="0"/>
              <a:t>Des </a:t>
            </a:r>
            <a:r>
              <a:rPr lang="en-US" sz="3000" b="1" dirty="0" err="1"/>
              <a:t>Moiens</a:t>
            </a:r>
            <a:r>
              <a:rPr lang="en-US" sz="3000" b="1" dirty="0"/>
              <a:t>– </a:t>
            </a:r>
            <a:r>
              <a:rPr lang="en-US" sz="3000" dirty="0"/>
              <a:t>Has been actively studying this issue since 2019.</a:t>
            </a:r>
            <a:endParaRPr lang="en-US" sz="2000" dirty="0"/>
          </a:p>
          <a:p>
            <a:endParaRPr lang="en-US" dirty="0"/>
          </a:p>
        </p:txBody>
      </p:sp>
    </p:spTree>
    <p:extLst>
      <p:ext uri="{BB962C8B-B14F-4D97-AF65-F5344CB8AC3E}">
        <p14:creationId xmlns:p14="http://schemas.microsoft.com/office/powerpoint/2010/main" val="1028893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Peer Community Experience</a:t>
            </a:r>
            <a:br>
              <a:rPr lang="en-US" b="1" dirty="0">
                <a:solidFill>
                  <a:srgbClr val="FF0000"/>
                </a:solidFill>
              </a:rPr>
            </a:br>
            <a:r>
              <a:rPr lang="en-US" sz="2620" i="1" dirty="0">
                <a:solidFill>
                  <a:srgbClr val="FF0000"/>
                </a:solidFill>
                <a:latin typeface="+mn-lt"/>
              </a:rPr>
              <a:t>(Cedar Rapids)</a:t>
            </a:r>
            <a:endParaRPr lang="en-US" i="1" dirty="0">
              <a:solidFill>
                <a:srgbClr val="FF0000"/>
              </a:solidFill>
              <a:latin typeface="+mn-lt"/>
            </a:endParaRPr>
          </a:p>
        </p:txBody>
      </p:sp>
      <p:sp>
        <p:nvSpPr>
          <p:cNvPr id="3" name="Content Placeholder 2"/>
          <p:cNvSpPr>
            <a:spLocks noGrp="1"/>
          </p:cNvSpPr>
          <p:nvPr>
            <p:ph idx="1"/>
          </p:nvPr>
        </p:nvSpPr>
        <p:spPr>
          <a:xfrm>
            <a:off x="838200" y="1690688"/>
            <a:ext cx="10515600" cy="4998819"/>
          </a:xfrm>
        </p:spPr>
        <p:txBody>
          <a:bodyPr>
            <a:normAutofit/>
          </a:bodyPr>
          <a:lstStyle/>
          <a:p>
            <a:pPr>
              <a:spcAft>
                <a:spcPts val="1600"/>
              </a:spcAft>
            </a:pPr>
            <a:r>
              <a:rPr lang="en-US" sz="3000" b="1" dirty="0"/>
              <a:t>Cedar Rapids is the only community Iowa to have an operating scooter renal program</a:t>
            </a:r>
          </a:p>
          <a:p>
            <a:pPr lvl="1">
              <a:spcAft>
                <a:spcPts val="1600"/>
              </a:spcAft>
            </a:pPr>
            <a:r>
              <a:rPr lang="en-US" sz="2600" dirty="0"/>
              <a:t>Began as a limited pilot program in June 2019</a:t>
            </a:r>
          </a:p>
          <a:p>
            <a:pPr lvl="1">
              <a:spcAft>
                <a:spcPts val="1600"/>
              </a:spcAft>
            </a:pPr>
            <a:r>
              <a:rPr lang="en-US" sz="2600" dirty="0"/>
              <a:t>Is part of and grew out of a bikeshare program, and is focused on the downtown and surrounding areas</a:t>
            </a:r>
          </a:p>
          <a:p>
            <a:pPr lvl="1">
              <a:spcAft>
                <a:spcPts val="1600"/>
              </a:spcAft>
            </a:pPr>
            <a:r>
              <a:rPr lang="en-US" sz="2600" dirty="0"/>
              <a:t>Started with 30 scooters in 2019, grew to 70 scooters in 2020</a:t>
            </a:r>
          </a:p>
          <a:p>
            <a:pPr lvl="1">
              <a:spcAft>
                <a:spcPts val="1600"/>
              </a:spcAft>
            </a:pPr>
            <a:r>
              <a:rPr lang="en-US" sz="2600" dirty="0"/>
              <a:t>During 2020 seasons, there was a total of 80,992 trips made on rented scooters</a:t>
            </a:r>
          </a:p>
          <a:p>
            <a:pPr>
              <a:spcAft>
                <a:spcPts val="1600"/>
              </a:spcAft>
            </a:pPr>
            <a:endParaRPr lang="en-US" sz="2000" i="1" dirty="0"/>
          </a:p>
          <a:p>
            <a:endParaRPr lang="en-US" dirty="0"/>
          </a:p>
        </p:txBody>
      </p:sp>
    </p:spTree>
    <p:extLst>
      <p:ext uri="{BB962C8B-B14F-4D97-AF65-F5344CB8AC3E}">
        <p14:creationId xmlns:p14="http://schemas.microsoft.com/office/powerpoint/2010/main" val="2001001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11762</TotalTime>
  <Words>1830</Words>
  <Application>Microsoft Office PowerPoint</Application>
  <PresentationFormat>Widescreen</PresentationFormat>
  <Paragraphs>174</Paragraphs>
  <Slides>26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E-Scooters and Possible City Code and Policy Changes to Enable their use in Muscatine</vt:lpstr>
      <vt:lpstr>City Council Direction Needed </vt:lpstr>
      <vt:lpstr>Bird Proposal</vt:lpstr>
      <vt:lpstr>How Current City Code Regulates the Operations of e-Scooters</vt:lpstr>
      <vt:lpstr>How Current City Code Regulates the Rental of e-Scooters</vt:lpstr>
      <vt:lpstr>Peer Community Experience</vt:lpstr>
      <vt:lpstr>Peer Community Experience</vt:lpstr>
      <vt:lpstr>Peer Community Experience</vt:lpstr>
      <vt:lpstr>Peer Community Experience (Cedar Rapids)</vt:lpstr>
      <vt:lpstr>Peer Community Experience (Cedar Rapids)</vt:lpstr>
      <vt:lpstr>Peer Community Experience (Cedar Rapids)</vt:lpstr>
      <vt:lpstr>Potential Risks &amp; Benefits (Benefits)</vt:lpstr>
      <vt:lpstr>Potential Risks &amp; Benefits (Risks)</vt:lpstr>
      <vt:lpstr>Potential Risks &amp; Benefits (Risks)</vt:lpstr>
      <vt:lpstr>Potential Risks &amp; Benefits (Risks)</vt:lpstr>
      <vt:lpstr>Potential Risks &amp; Benefits (Risks)</vt:lpstr>
      <vt:lpstr>Public Input</vt:lpstr>
      <vt:lpstr>Policy Questions Regarding Scooter Operation and Rental  (Permitting)</vt:lpstr>
      <vt:lpstr>Policy Questions Regarding Scooter Operation and Rental (Operating Rules)</vt:lpstr>
      <vt:lpstr>Policy Questions Regarding Scooter Operation and Rental (Enforcement)</vt:lpstr>
      <vt:lpstr>City Council Direction on Next Steps </vt:lpstr>
      <vt:lpstr>City Council Direction on Next Steps (Implement a Scooter Rental Program in 2021) </vt:lpstr>
      <vt:lpstr>City Council Direction on Next Steps (Implement a Scooter Rental Program in 2022) </vt:lpstr>
      <vt:lpstr>City Council Direction on Next Steps (Take no action) </vt:lpstr>
      <vt:lpstr>Staff Recommendation  </vt:lpstr>
      <vt:lpstr>Staff Recommendation </vt:lpstr>
    </vt:vector>
  </TitlesOfParts>
  <Company>City of Muscatine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Fangman, Andrew</dc:creator>
  <cp:lastModifiedBy>Fangman, Andrew</cp:lastModifiedBy>
  <cp:revision>97</cp:revision>
  <cp:lastPrinted>2021-03-10T18:31:13Z</cp:lastPrinted>
  <dcterms:created xsi:type="dcterms:W3CDTF">2021-01-14T16:17:36Z</dcterms:created>
  <dcterms:modified xsi:type="dcterms:W3CDTF">2021-03-10T20:40:14Z</dcterms:modified>
</cp:coreProperties>
</file>