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7" r:id="rId2"/>
    <p:sldId id="339" r:id="rId3"/>
    <p:sldId id="334" r:id="rId4"/>
    <p:sldId id="367" r:id="rId5"/>
    <p:sldId id="370" r:id="rId6"/>
    <p:sldId id="350" r:id="rId7"/>
    <p:sldId id="351" r:id="rId8"/>
    <p:sldId id="352" r:id="rId9"/>
    <p:sldId id="355" r:id="rId10"/>
    <p:sldId id="356" r:id="rId11"/>
    <p:sldId id="371" r:id="rId12"/>
    <p:sldId id="359" r:id="rId1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3CD27"/>
    <a:srgbClr val="4D8D23"/>
    <a:srgbClr val="4A8B20"/>
    <a:srgbClr val="A9C63A"/>
    <a:srgbClr val="95C32E"/>
    <a:srgbClr val="C3D427"/>
    <a:srgbClr val="329309"/>
    <a:srgbClr val="48931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6" d="100"/>
          <a:sy n="76" d="100"/>
        </p:scale>
        <p:origin x="-342" y="-96"/>
      </p:cViewPr>
      <p:guideLst>
        <p:guide orient="horz" pos="2160"/>
        <p:guide pos="2880"/>
      </p:guideLst>
    </p:cSldViewPr>
  </p:slideViewPr>
  <p:outlineViewPr>
    <p:cViewPr>
      <p:scale>
        <a:sx n="33" d="100"/>
        <a:sy n="33" d="100"/>
      </p:scale>
      <p:origin x="0" y="1144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charset="0"/>
              </a:defRPr>
            </a:lvl1pPr>
          </a:lstStyle>
          <a:p>
            <a:pPr>
              <a:defRPr/>
            </a:pPr>
            <a:fld id="{67AC90AC-3CE5-4374-99B2-4EA3BA6BB47C}" type="datetime1">
              <a:rPr lang="en-US"/>
              <a:pPr>
                <a:defRPr/>
              </a:pPr>
              <a:t>11/16/2011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charset="0"/>
              </a:defRPr>
            </a:lvl1pPr>
          </a:lstStyle>
          <a:p>
            <a:pPr>
              <a:defRPr/>
            </a:pPr>
            <a:fld id="{4573D0E3-A373-4EF3-BA8A-16878564774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charset="0"/>
              </a:defRPr>
            </a:lvl1pPr>
          </a:lstStyle>
          <a:p>
            <a:pPr>
              <a:defRPr/>
            </a:pPr>
            <a:fld id="{900949E6-2956-47DA-8B67-B10D3E4A2EDE}" type="datetime1">
              <a:rPr lang="en-US"/>
              <a:pPr>
                <a:defRPr/>
              </a:pPr>
              <a:t>11/16/2011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charset="0"/>
              </a:defRPr>
            </a:lvl1pPr>
          </a:lstStyle>
          <a:p>
            <a:pPr>
              <a:defRPr/>
            </a:pPr>
            <a:fld id="{5AA8D562-C10B-4E51-ADBD-F65FA742981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Welcome.  I hope by now all or most of you have heard about the Healthiest State Initiative in some way.</a:t>
            </a:r>
          </a:p>
          <a:p>
            <a:endParaRPr lang="en-US" smtClean="0"/>
          </a:p>
          <a:p>
            <a:r>
              <a:rPr lang="en-US" smtClean="0"/>
              <a:t>The Healthiest State Initiative is a privately lead, government endorsed statewide initiative.  It sets forth a multi year journey to improve the health and well-being of Iowans.  </a:t>
            </a:r>
          </a:p>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Our successful initiative will require intense focus and commitment for all stakeholders in this grass roots effort.</a:t>
            </a:r>
          </a:p>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We have identified 12 initiatives to help transition our community to be a healthier community.</a:t>
            </a:r>
          </a:p>
          <a:p>
            <a:endParaRPr lang="en-US" smtClean="0"/>
          </a:p>
          <a:p>
            <a:r>
              <a:rPr lang="en-US" smtClean="0"/>
              <a:t>Choose where you’d like to focus your energy.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Here are two things you can do tonight.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It will be a grass roots, bottom up effort focused on community engagement.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a:p>
            <a:endParaRPr lang="en-US" smtClean="0"/>
          </a:p>
          <a:p>
            <a:endParaRPr lang="en-US" smtClean="0"/>
          </a:p>
          <a:p>
            <a:endParaRPr lang="en-US" smtClean="0"/>
          </a:p>
          <a:p>
            <a:r>
              <a:rPr lang="en-US" smtClean="0"/>
              <a:t>The prevelance of obesity has increased 66% since 1995.  </a:t>
            </a:r>
          </a:p>
          <a:p>
            <a:r>
              <a:rPr lang="en-US" smtClean="0"/>
              <a:t>More than 29% of Iowans are obese.</a:t>
            </a:r>
          </a:p>
          <a:p>
            <a:endParaRPr lang="en-US" smtClean="0"/>
          </a:p>
          <a:p>
            <a:r>
              <a:rPr lang="en-US" smtClean="0"/>
              <a:t>.</a:t>
            </a:r>
          </a:p>
          <a:p>
            <a:endParaRPr lang="en-US" smtClean="0"/>
          </a:p>
          <a:p>
            <a:r>
              <a:rPr lang="en-US" smtClean="0"/>
              <a:t>Life is busy – and the rise in obesity is likely the result of gradual lifestyle changes we’ve made in responses to this.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1 in 3 Iowans will be considered obese in just a few short years.</a:t>
            </a:r>
          </a:p>
          <a:p>
            <a:r>
              <a:rPr lang="en-US" smtClean="0"/>
              <a:t>But if Iowa …</a:t>
            </a:r>
          </a:p>
          <a:p>
            <a:r>
              <a:rPr lang="en-US" smtClean="0"/>
              <a:t>Looking at this issue from an economic perspective </a:t>
            </a:r>
          </a:p>
          <a:p>
            <a:r>
              <a:rPr lang="en-US" smtClean="0"/>
              <a:t>Addressing ….</a:t>
            </a:r>
          </a:p>
          <a:p>
            <a:endParaRPr lang="en-US" smtClean="0"/>
          </a:p>
          <a:p>
            <a:r>
              <a:rPr lang="en-US" smtClean="0"/>
              <a:t>Fortunately, Obesity and the resulting chronic conditions are some of the most preventative of all health problems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The good news is that we can control 70% of the factors influencing our health.  </a:t>
            </a:r>
          </a:p>
          <a:p>
            <a:r>
              <a:rPr lang="en-US" smtClean="0"/>
              <a:t>Research by the Urban Institute have documented four key factors and their percent of influence on an individual’s health.</a:t>
            </a:r>
          </a:p>
          <a:p>
            <a:r>
              <a:rPr lang="en-US" smtClean="0"/>
              <a:t>50% is health behaviors – what we eat, how we move, etc</a:t>
            </a:r>
          </a:p>
          <a:p>
            <a:r>
              <a:rPr lang="en-US" smtClean="0"/>
              <a:t>20% is environmental – where we work, is our community a place we can walk in, do we have access to healthy foods</a:t>
            </a:r>
          </a:p>
          <a:p>
            <a:endParaRPr lang="en-US" smtClean="0"/>
          </a:p>
          <a:p>
            <a:r>
              <a:rPr lang="en-US" smtClean="0"/>
              <a:t>Obesity and the resulting chronic conditions are preventable.  It’s just going to take all of us helping each other to lead the way to prevention.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a:p>
            <a:endParaRPr lang="en-US" smtClean="0"/>
          </a:p>
          <a:p>
            <a:endParaRPr lang="en-US" smtClean="0"/>
          </a:p>
          <a:p>
            <a:endParaRPr lang="en-US" smtClean="0"/>
          </a:p>
          <a:p>
            <a:r>
              <a:rPr lang="en-US" smtClean="0"/>
              <a:t>So, how is this healthies state intiaitve going to work?  </a:t>
            </a:r>
          </a:p>
          <a:p>
            <a:r>
              <a:rPr lang="en-US" smtClean="0"/>
              <a:t>First steps – awareness – Start somewhere walk ; over 291,000 Iowan participated</a:t>
            </a:r>
          </a:p>
          <a:p>
            <a:r>
              <a:rPr lang="en-US" smtClean="0"/>
              <a:t>Next step:</a:t>
            </a:r>
          </a:p>
          <a:p>
            <a:endParaRPr lang="en-US" smtClean="0"/>
          </a:p>
          <a:p>
            <a:r>
              <a:rPr lang="en-US" smtClean="0"/>
              <a:t>This overarching strategy and tactics for making Iowa the Healthiest State is based on a long-standing and evidence base for improving community health and wellness. Significant direction comes from principles found in the Blue Zones.  Blue Zones are places where people live measurably longer, happier lives with lower rates of chronic diseases and a higher quality of life.  </a:t>
            </a:r>
          </a:p>
          <a:p>
            <a:endParaRPr lang="en-US" smtClean="0"/>
          </a:p>
          <a:p>
            <a:r>
              <a:rPr lang="en-US" smtClean="0"/>
              <a:t>We have been offered the opportunity to complete to become one of ten communities selected to receive the assistance of national experts to assist transforming our community.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Blue Zones focus on sustainable change – the physical environment and social connections will nudge people into the right behaviors when supported by policies that make the healthy choice the easy choice.</a:t>
            </a:r>
          </a:p>
          <a:p>
            <a:r>
              <a:rPr lang="en-US" smtClean="0"/>
              <a:t>New and existing intiaitves to encourage individuals and communites to:</a:t>
            </a:r>
          </a:p>
          <a:p>
            <a:r>
              <a:rPr lang="en-US" smtClean="0"/>
              <a:t>Move naturally more often</a:t>
            </a:r>
          </a:p>
          <a:p>
            <a:r>
              <a:rPr lang="en-US" smtClean="0"/>
              <a:t>Engage in life with a purpose</a:t>
            </a:r>
          </a:p>
          <a:p>
            <a:r>
              <a:rPr lang="en-US" smtClean="0"/>
              <a:t>Take time to decompress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Eat wisely (less and better food)</a:t>
            </a:r>
          </a:p>
          <a:p>
            <a:r>
              <a:rPr lang="en-US" smtClean="0"/>
              <a:t>Reduce risky lifestyle behaviors</a:t>
            </a:r>
          </a:p>
          <a:p>
            <a:r>
              <a:rPr lang="en-US" smtClean="0"/>
              <a:t>Create stronger communities and relationships</a:t>
            </a:r>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Providing the structure and expert resources necessary to have a community transformation requires a significant community commitment.  </a:t>
            </a:r>
          </a:p>
          <a:p>
            <a:r>
              <a:rPr lang="en-US" smtClean="0"/>
              <a:t>Wellmark Blue Cross Blue Shield is making a financial commitment of $25 million for transformational services to ten communities over the next five years.</a:t>
            </a:r>
          </a:p>
          <a:p>
            <a:endParaRPr lang="en-US" smtClean="0"/>
          </a:p>
          <a:p>
            <a:r>
              <a:rPr lang="en-US" smtClean="0"/>
              <a:t>By helping to make the easiest choice be the healthiest choice, the health and well-being of Iowans can be improved and ultimately reduce the rate of increase in health insurance costs.</a:t>
            </a:r>
          </a:p>
          <a:p>
            <a:r>
              <a:rPr lang="en-US" smtClean="0"/>
              <a:t>So what about Muscatine?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89A6F47-931B-4971-92F2-805E07DDA14B}" type="datetime1">
              <a:rPr lang="en-US"/>
              <a:pPr>
                <a:defRPr/>
              </a:pPr>
              <a:t>11/16/2011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D257F1-CF77-4FA0-8E0F-3FB58E927A62}" type="slidenum">
              <a:rPr lang="en-US"/>
              <a:pPr>
                <a:defRPr/>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4388EA-0F2C-434E-B209-25BF4E72BA61}" type="datetime1">
              <a:rPr lang="en-US"/>
              <a:pPr>
                <a:defRPr/>
              </a:pPr>
              <a:t>11/16/2011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218CE5-82F3-4E7A-98AC-AFBC1066EC4D}" type="slidenum">
              <a:rPr lang="en-US"/>
              <a:pPr>
                <a:defRPr/>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0A2580-D13E-4541-B391-F00C0002EDC8}" type="datetime1">
              <a:rPr lang="en-US"/>
              <a:pPr>
                <a:defRPr/>
              </a:pPr>
              <a:t>11/16/2011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8ADAA6-BFA8-4DB0-BA76-8DEA148E769B}" type="slidenum">
              <a:rPr lang="en-US"/>
              <a:pPr>
                <a:defRPr/>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052DD4-C1CC-4589-B9D7-7ACBB55F10CC}" type="datetime1">
              <a:rPr lang="en-US"/>
              <a:pPr>
                <a:defRPr/>
              </a:pPr>
              <a:t>11/16/2011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218D52-F990-459C-93CD-022C87255A6E}" type="slidenum">
              <a:rPr lang="en-US"/>
              <a:pPr>
                <a:defRPr/>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06977E8-8230-4009-91B6-5BA4601E3822}" type="datetime1">
              <a:rPr lang="en-US"/>
              <a:pPr>
                <a:defRPr/>
              </a:pPr>
              <a:t>11/16/2011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99D0A7-E09B-4081-819B-73848C83845B}" type="slidenum">
              <a:rPr lang="en-US"/>
              <a:pPr>
                <a:defRPr/>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A19E7E-99D1-444E-98AA-03454B10CA4A}" type="datetime1">
              <a:rPr lang="en-US"/>
              <a:pPr>
                <a:defRPr/>
              </a:pPr>
              <a:t>11/16/2011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5C0177-EE52-40AE-AF02-BE3B6960835A}" type="slidenum">
              <a:rPr lang="en-US"/>
              <a:pPr>
                <a:defRPr/>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1667BAC-A23D-48A1-BAC7-5D981ED91E5A}" type="datetime1">
              <a:rPr lang="en-US"/>
              <a:pPr>
                <a:defRPr/>
              </a:pPr>
              <a:t>11/16/2011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6E12D76-FBE2-45C6-8FC2-801C96EE0078}" type="slidenum">
              <a:rPr lang="en-US"/>
              <a:pPr>
                <a:defRPr/>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FAA6BB3-4046-4353-BEB6-6F9C574DD036}" type="datetime1">
              <a:rPr lang="en-US"/>
              <a:pPr>
                <a:defRPr/>
              </a:pPr>
              <a:t>11/16/2011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8BC91AC-50D8-4EDC-AC41-9CB2002E3544}" type="slidenum">
              <a:rPr lang="en-US"/>
              <a:pPr>
                <a:defRPr/>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555532-163D-467E-9961-B1A2C888C464}" type="datetime1">
              <a:rPr lang="en-US"/>
              <a:pPr>
                <a:defRPr/>
              </a:pPr>
              <a:t>11/16/2011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EB7203E-782D-4A0A-803C-70B98F81E59B}" type="slidenum">
              <a:rPr lang="en-US"/>
              <a:pPr>
                <a:defRPr/>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C6AD3C-A722-43CC-8D68-AC45A5D6529C}" type="datetime1">
              <a:rPr lang="en-US"/>
              <a:pPr>
                <a:defRPr/>
              </a:pPr>
              <a:t>11/16/2011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957D71-2902-4274-8DA6-AB3F25CD922E}" type="slidenum">
              <a:rPr lang="en-US"/>
              <a:pPr>
                <a:defRPr/>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3DE11E-4D7A-46EB-83CE-16917E2B2712}" type="datetime1">
              <a:rPr lang="en-US"/>
              <a:pPr>
                <a:defRPr/>
              </a:pPr>
              <a:t>11/16/2011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CFCEBB-2724-4DFF-90B6-1FF3AE6A2A86}" type="slidenum">
              <a:rPr lang="en-US"/>
              <a:pPr>
                <a:defRPr/>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1" descr="2790-Slide Master 2.pdf"/>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1905000" y="533400"/>
            <a:ext cx="6248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905000" y="1676400"/>
            <a:ext cx="6324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3217471C-C7D2-4546-8ED7-AEF8661C0035}" type="datetime1">
              <a:rPr lang="en-US"/>
              <a:pPr>
                <a:defRPr/>
              </a:pPr>
              <a:t>11/16/2011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C67B0780-2888-4C38-AAB3-0DF1748527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l" rtl="0" eaLnBrk="0" fontAlgn="base" hangingPunct="0">
        <a:spcBef>
          <a:spcPct val="0"/>
        </a:spcBef>
        <a:spcAft>
          <a:spcPct val="0"/>
        </a:spcAft>
        <a:defRPr sz="3600" kern="1200">
          <a:solidFill>
            <a:srgbClr val="A9C63A"/>
          </a:solidFill>
          <a:latin typeface="Helvetica"/>
          <a:ea typeface="Helvetica" pitchFamily="-105" charset="0"/>
          <a:cs typeface="Helvetica"/>
        </a:defRPr>
      </a:lvl1pPr>
      <a:lvl2pPr algn="l" rtl="0" eaLnBrk="0" fontAlgn="base" hangingPunct="0">
        <a:spcBef>
          <a:spcPct val="0"/>
        </a:spcBef>
        <a:spcAft>
          <a:spcPct val="0"/>
        </a:spcAft>
        <a:defRPr sz="3600">
          <a:solidFill>
            <a:srgbClr val="A9C63A"/>
          </a:solidFill>
          <a:latin typeface="Helvetica" pitchFamily="-105" charset="0"/>
          <a:ea typeface="Helvetica" pitchFamily="-105" charset="0"/>
          <a:cs typeface="Helvetica" pitchFamily="-105" charset="0"/>
        </a:defRPr>
      </a:lvl2pPr>
      <a:lvl3pPr algn="l" rtl="0" eaLnBrk="0" fontAlgn="base" hangingPunct="0">
        <a:spcBef>
          <a:spcPct val="0"/>
        </a:spcBef>
        <a:spcAft>
          <a:spcPct val="0"/>
        </a:spcAft>
        <a:defRPr sz="3600">
          <a:solidFill>
            <a:srgbClr val="A9C63A"/>
          </a:solidFill>
          <a:latin typeface="Helvetica" pitchFamily="-105" charset="0"/>
          <a:ea typeface="Helvetica" pitchFamily="-105" charset="0"/>
          <a:cs typeface="Helvetica" pitchFamily="-105" charset="0"/>
        </a:defRPr>
      </a:lvl3pPr>
      <a:lvl4pPr algn="l" rtl="0" eaLnBrk="0" fontAlgn="base" hangingPunct="0">
        <a:spcBef>
          <a:spcPct val="0"/>
        </a:spcBef>
        <a:spcAft>
          <a:spcPct val="0"/>
        </a:spcAft>
        <a:defRPr sz="3600">
          <a:solidFill>
            <a:srgbClr val="A9C63A"/>
          </a:solidFill>
          <a:latin typeface="Helvetica" pitchFamily="-105" charset="0"/>
          <a:ea typeface="Helvetica" pitchFamily="-105" charset="0"/>
          <a:cs typeface="Helvetica" pitchFamily="-105" charset="0"/>
        </a:defRPr>
      </a:lvl4pPr>
      <a:lvl5pPr algn="l" rtl="0" eaLnBrk="0" fontAlgn="base" hangingPunct="0">
        <a:spcBef>
          <a:spcPct val="0"/>
        </a:spcBef>
        <a:spcAft>
          <a:spcPct val="0"/>
        </a:spcAft>
        <a:defRPr sz="3600">
          <a:solidFill>
            <a:srgbClr val="A9C63A"/>
          </a:solidFill>
          <a:latin typeface="Helvetica" pitchFamily="-105" charset="0"/>
          <a:ea typeface="Helvetica" pitchFamily="-105" charset="0"/>
          <a:cs typeface="Helvetica" pitchFamily="-105" charset="0"/>
        </a:defRPr>
      </a:lvl5pPr>
      <a:lvl6pPr marL="457200" algn="l" rtl="0" fontAlgn="base">
        <a:spcBef>
          <a:spcPct val="0"/>
        </a:spcBef>
        <a:spcAft>
          <a:spcPct val="0"/>
        </a:spcAft>
        <a:defRPr sz="3600">
          <a:solidFill>
            <a:srgbClr val="95C32E"/>
          </a:solidFill>
          <a:latin typeface="Helvetica" pitchFamily="-105" charset="0"/>
          <a:ea typeface="Helvetica" pitchFamily="-105" charset="0"/>
          <a:cs typeface="Helvetica" pitchFamily="-105" charset="0"/>
        </a:defRPr>
      </a:lvl6pPr>
      <a:lvl7pPr marL="914400" algn="l" rtl="0" fontAlgn="base">
        <a:spcBef>
          <a:spcPct val="0"/>
        </a:spcBef>
        <a:spcAft>
          <a:spcPct val="0"/>
        </a:spcAft>
        <a:defRPr sz="3600">
          <a:solidFill>
            <a:srgbClr val="95C32E"/>
          </a:solidFill>
          <a:latin typeface="Helvetica" pitchFamily="-105" charset="0"/>
          <a:ea typeface="Helvetica" pitchFamily="-105" charset="0"/>
          <a:cs typeface="Helvetica" pitchFamily="-105" charset="0"/>
        </a:defRPr>
      </a:lvl7pPr>
      <a:lvl8pPr marL="1371600" algn="l" rtl="0" fontAlgn="base">
        <a:spcBef>
          <a:spcPct val="0"/>
        </a:spcBef>
        <a:spcAft>
          <a:spcPct val="0"/>
        </a:spcAft>
        <a:defRPr sz="3600">
          <a:solidFill>
            <a:srgbClr val="95C32E"/>
          </a:solidFill>
          <a:latin typeface="Helvetica" pitchFamily="-105" charset="0"/>
          <a:ea typeface="Helvetica" pitchFamily="-105" charset="0"/>
          <a:cs typeface="Helvetica" pitchFamily="-105" charset="0"/>
        </a:defRPr>
      </a:lvl8pPr>
      <a:lvl9pPr marL="1828800" algn="l" rtl="0" fontAlgn="base">
        <a:spcBef>
          <a:spcPct val="0"/>
        </a:spcBef>
        <a:spcAft>
          <a:spcPct val="0"/>
        </a:spcAft>
        <a:defRPr sz="3600">
          <a:solidFill>
            <a:srgbClr val="95C32E"/>
          </a:solidFill>
          <a:latin typeface="Helvetica" pitchFamily="-105" charset="0"/>
          <a:ea typeface="Helvetica" pitchFamily="-105" charset="0"/>
          <a:cs typeface="Helvetica" pitchFamily="-105"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Helvetica"/>
          <a:ea typeface="Helvetica" pitchFamily="-105" charset="0"/>
          <a:cs typeface="Helvetica"/>
        </a:defRPr>
      </a:lvl1pPr>
      <a:lvl2pPr marL="742950" indent="-285750" algn="l" rtl="0" eaLnBrk="0" fontAlgn="base" hangingPunct="0">
        <a:spcBef>
          <a:spcPct val="20000"/>
        </a:spcBef>
        <a:spcAft>
          <a:spcPct val="0"/>
        </a:spcAft>
        <a:buFont typeface="Arial" charset="0"/>
        <a:buChar char="–"/>
        <a:defRPr sz="2800" kern="1200">
          <a:solidFill>
            <a:srgbClr val="A6A6A6"/>
          </a:solidFill>
          <a:latin typeface="Helvetica"/>
          <a:ea typeface="Helvetica" pitchFamily="-105" charset="0"/>
          <a:cs typeface="Helvetica"/>
        </a:defRPr>
      </a:lvl2pPr>
      <a:lvl3pPr marL="1143000" indent="-228600" algn="l" rtl="0" eaLnBrk="0" fontAlgn="base" hangingPunct="0">
        <a:spcBef>
          <a:spcPct val="20000"/>
        </a:spcBef>
        <a:spcAft>
          <a:spcPct val="0"/>
        </a:spcAft>
        <a:buFont typeface="Arial" charset="0"/>
        <a:buChar char="•"/>
        <a:defRPr sz="1600" kern="1200">
          <a:solidFill>
            <a:srgbClr val="A6A6A6"/>
          </a:solidFill>
          <a:latin typeface="Helvetica"/>
          <a:ea typeface="Helvetica" pitchFamily="-105" charset="0"/>
          <a:cs typeface="Helvetica"/>
        </a:defRPr>
      </a:lvl3pPr>
      <a:lvl4pPr marL="1600200" indent="-228600" algn="l" rtl="0" eaLnBrk="0" fontAlgn="base" hangingPunct="0">
        <a:spcBef>
          <a:spcPct val="20000"/>
        </a:spcBef>
        <a:spcAft>
          <a:spcPct val="0"/>
        </a:spcAft>
        <a:buFont typeface="Arial" charset="0"/>
        <a:buChar char="–"/>
        <a:defRPr sz="2000" kern="1200">
          <a:solidFill>
            <a:srgbClr val="A6A6A6"/>
          </a:solidFill>
          <a:latin typeface="Helvetica"/>
          <a:ea typeface="Helvetica" pitchFamily="-105" charset="0"/>
          <a:cs typeface="Helvetica"/>
        </a:defRPr>
      </a:lvl4pPr>
      <a:lvl5pPr marL="2057400" indent="-228600" algn="l" rtl="0" eaLnBrk="0" fontAlgn="base" hangingPunct="0">
        <a:spcBef>
          <a:spcPct val="20000"/>
        </a:spcBef>
        <a:spcAft>
          <a:spcPct val="0"/>
        </a:spcAft>
        <a:buFont typeface="Arial" charset="0"/>
        <a:buChar char="»"/>
        <a:defRPr sz="2000" kern="1200">
          <a:solidFill>
            <a:srgbClr val="A6A6A6"/>
          </a:solidFill>
          <a:latin typeface="Helvetica"/>
          <a:ea typeface="Helvetica" pitchFamily="-105" charset="0"/>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bluezonesproject.com/citizens/signu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mbodell@trinitymuscatin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ctrTitle"/>
          </p:nvPr>
        </p:nvSpPr>
        <p:spPr>
          <a:xfrm>
            <a:off x="1981200" y="971550"/>
            <a:ext cx="6858000" cy="2457450"/>
          </a:xfrm>
        </p:spPr>
        <p:txBody>
          <a:bodyPr/>
          <a:lstStyle/>
          <a:p>
            <a:pPr eaLnBrk="1" hangingPunct="1"/>
            <a:r>
              <a:rPr lang="en-US" sz="5400" b="1" smtClean="0">
                <a:solidFill>
                  <a:schemeClr val="bg1"/>
                </a:solidFill>
                <a:ea typeface="Helvetica"/>
              </a:rPr>
              <a:t>Healthiest State </a:t>
            </a:r>
            <a:r>
              <a:rPr lang="en-US" sz="4000" smtClean="0">
                <a:solidFill>
                  <a:schemeClr val="bg1"/>
                </a:solidFill>
                <a:ea typeface="Helvetica"/>
              </a:rPr>
              <a:t/>
            </a:r>
            <a:br>
              <a:rPr lang="en-US" sz="4000" smtClean="0">
                <a:solidFill>
                  <a:schemeClr val="bg1"/>
                </a:solidFill>
                <a:ea typeface="Helvetica"/>
              </a:rPr>
            </a:br>
            <a:r>
              <a:rPr lang="en-US" sz="4000" smtClean="0">
                <a:solidFill>
                  <a:schemeClr val="bg1"/>
                </a:solidFill>
                <a:ea typeface="Helvetica"/>
              </a:rPr>
              <a:t>Initiative</a:t>
            </a:r>
          </a:p>
        </p:txBody>
      </p:sp>
      <p:sp>
        <p:nvSpPr>
          <p:cNvPr id="15362" name="Rectangle 5"/>
          <p:cNvSpPr>
            <a:spLocks noChangeArrowheads="1"/>
          </p:cNvSpPr>
          <p:nvPr/>
        </p:nvSpPr>
        <p:spPr bwMode="auto">
          <a:xfrm>
            <a:off x="1981200" y="3505200"/>
            <a:ext cx="1628775" cy="369888"/>
          </a:xfrm>
          <a:prstGeom prst="rect">
            <a:avLst/>
          </a:prstGeom>
          <a:noFill/>
          <a:ln w="9525">
            <a:noFill/>
            <a:miter lim="800000"/>
            <a:headEnd/>
            <a:tailEnd/>
          </a:ln>
        </p:spPr>
        <p:txBody>
          <a:bodyPr wrap="none">
            <a:spAutoFit/>
          </a:bodyPr>
          <a:lstStyle/>
          <a:p>
            <a:r>
              <a:rPr lang="en-US">
                <a:solidFill>
                  <a:schemeClr val="bg1"/>
                </a:solidFill>
                <a:latin typeface="Helvetica"/>
                <a:ea typeface="Helvetica"/>
                <a:cs typeface="Helvetica"/>
              </a:rPr>
              <a:t>June 24, 2011</a:t>
            </a:r>
          </a:p>
        </p:txBody>
      </p:sp>
      <p:pic>
        <p:nvPicPr>
          <p:cNvPr id="15363" name="Picture 8" descr="2790-First Slide.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1"/>
          </p:nvPr>
        </p:nvSpPr>
        <p:spPr>
          <a:xfrm>
            <a:off x="1905000" y="2133600"/>
            <a:ext cx="6553200" cy="4068763"/>
          </a:xfrm>
        </p:spPr>
        <p:txBody>
          <a:bodyPr/>
          <a:lstStyle/>
          <a:p>
            <a:pPr eaLnBrk="1" hangingPunct="1"/>
            <a:r>
              <a:rPr lang="en-US" smtClean="0">
                <a:ea typeface="Helvetica"/>
              </a:rPr>
              <a:t>Steering committee established.</a:t>
            </a:r>
          </a:p>
          <a:p>
            <a:pPr eaLnBrk="1" hangingPunct="1">
              <a:buFont typeface="Arial" charset="0"/>
              <a:buNone/>
            </a:pPr>
            <a:endParaRPr lang="en-US" smtClean="0">
              <a:ea typeface="Helvetica"/>
            </a:endParaRPr>
          </a:p>
          <a:p>
            <a:pPr eaLnBrk="1" hangingPunct="1"/>
            <a:r>
              <a:rPr lang="en-US" smtClean="0">
                <a:ea typeface="Helvetica"/>
              </a:rPr>
              <a:t>Statement of Interest submitted.</a:t>
            </a:r>
          </a:p>
          <a:p>
            <a:pPr eaLnBrk="1" hangingPunct="1">
              <a:buFont typeface="Arial" charset="0"/>
              <a:buNone/>
            </a:pPr>
            <a:endParaRPr lang="en-US" smtClean="0">
              <a:ea typeface="Helvetica"/>
            </a:endParaRPr>
          </a:p>
          <a:p>
            <a:pPr eaLnBrk="1" hangingPunct="1"/>
            <a:r>
              <a:rPr lang="en-US" smtClean="0">
                <a:ea typeface="Helvetica"/>
              </a:rPr>
              <a:t>Application to be submitted by January 4, 2012.</a:t>
            </a:r>
          </a:p>
          <a:p>
            <a:pPr eaLnBrk="1" hangingPunct="1"/>
            <a:endParaRPr lang="en-US" smtClean="0">
              <a:ea typeface="Helvetica"/>
            </a:endParaRPr>
          </a:p>
          <a:p>
            <a:pPr eaLnBrk="1" hangingPunct="1"/>
            <a:r>
              <a:rPr lang="en-US" smtClean="0">
                <a:ea typeface="Helvetica"/>
              </a:rPr>
              <a:t>Grassroots – volunteer effort</a:t>
            </a:r>
          </a:p>
        </p:txBody>
      </p:sp>
      <p:sp>
        <p:nvSpPr>
          <p:cNvPr id="30722" name="Title 1"/>
          <p:cNvSpPr txBox="1">
            <a:spLocks/>
          </p:cNvSpPr>
          <p:nvPr/>
        </p:nvSpPr>
        <p:spPr bwMode="auto">
          <a:xfrm>
            <a:off x="1905000" y="228600"/>
            <a:ext cx="7162800" cy="1371600"/>
          </a:xfrm>
          <a:prstGeom prst="rect">
            <a:avLst/>
          </a:prstGeom>
          <a:noFill/>
          <a:ln w="9525">
            <a:noFill/>
            <a:miter lim="800000"/>
            <a:headEnd/>
            <a:tailEnd/>
          </a:ln>
        </p:spPr>
        <p:txBody>
          <a:bodyPr anchor="ctr"/>
          <a:lstStyle/>
          <a:p>
            <a:r>
              <a:rPr lang="en-US" sz="3100">
                <a:solidFill>
                  <a:srgbClr val="A9C63A"/>
                </a:solidFill>
                <a:latin typeface="Helvetica"/>
                <a:ea typeface="Helvetica"/>
                <a:cs typeface="Helvetica"/>
              </a:rPr>
              <a:t>Healthiest State Initiative Component: Muscatine </a:t>
            </a:r>
            <a:r>
              <a:rPr lang="en-US" sz="3200">
                <a:solidFill>
                  <a:srgbClr val="A9C63A"/>
                </a:solidFill>
              </a:rPr>
              <a:t>Blue Zone Project</a:t>
            </a:r>
            <a:r>
              <a:rPr lang="en-US"/>
              <a:t> </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a:xfrm>
            <a:off x="1905000" y="228600"/>
            <a:ext cx="6705600" cy="1447800"/>
          </a:xfrm>
        </p:spPr>
        <p:txBody>
          <a:bodyPr/>
          <a:lstStyle/>
          <a:p>
            <a:r>
              <a:rPr lang="en-US" sz="3200" smtClean="0">
                <a:ea typeface="Helvetica"/>
              </a:rPr>
              <a:t>Muscatine Blue Zone Project </a:t>
            </a:r>
            <a:br>
              <a:rPr lang="en-US" sz="3200" smtClean="0">
                <a:ea typeface="Helvetica"/>
              </a:rPr>
            </a:br>
            <a:r>
              <a:rPr lang="en-US" sz="3200" smtClean="0">
                <a:ea typeface="Helvetica"/>
              </a:rPr>
              <a:t>Initiatives</a:t>
            </a:r>
          </a:p>
        </p:txBody>
      </p:sp>
      <p:sp>
        <p:nvSpPr>
          <p:cNvPr id="32770" name="Rectangle 3"/>
          <p:cNvSpPr>
            <a:spLocks noGrp="1"/>
          </p:cNvSpPr>
          <p:nvPr>
            <p:ph type="body" idx="1"/>
          </p:nvPr>
        </p:nvSpPr>
        <p:spPr/>
        <p:txBody>
          <a:bodyPr/>
          <a:lstStyle/>
          <a:p>
            <a:r>
              <a:rPr lang="en-US" sz="2000" smtClean="0">
                <a:ea typeface="Helvetica"/>
              </a:rPr>
              <a:t>Employer Wellness – Best Practices</a:t>
            </a:r>
          </a:p>
          <a:p>
            <a:r>
              <a:rPr lang="en-US" sz="2000" smtClean="0">
                <a:ea typeface="Helvetica"/>
              </a:rPr>
              <a:t>Faith Initiatives &amp; Sense of Purpose</a:t>
            </a:r>
          </a:p>
          <a:p>
            <a:r>
              <a:rPr lang="en-US" sz="2000" smtClean="0">
                <a:ea typeface="Helvetica"/>
              </a:rPr>
              <a:t>Gardening &amp; Community Gardens</a:t>
            </a:r>
          </a:p>
          <a:p>
            <a:r>
              <a:rPr lang="en-US" sz="2000" smtClean="0">
                <a:ea typeface="Helvetica"/>
              </a:rPr>
              <a:t>Grocery Store &amp; Cooking Classes</a:t>
            </a:r>
          </a:p>
          <a:p>
            <a:r>
              <a:rPr lang="en-US" sz="2000" smtClean="0">
                <a:ea typeface="Helvetica"/>
              </a:rPr>
              <a:t>Medical Initiatives</a:t>
            </a:r>
          </a:p>
          <a:p>
            <a:r>
              <a:rPr lang="en-US" sz="2000" smtClean="0">
                <a:ea typeface="Helvetica"/>
              </a:rPr>
              <a:t>Moai Teams</a:t>
            </a:r>
          </a:p>
          <a:p>
            <a:r>
              <a:rPr lang="en-US" sz="2000" smtClean="0">
                <a:ea typeface="Helvetica"/>
              </a:rPr>
              <a:t>Neighborhood Gatherings</a:t>
            </a:r>
          </a:p>
          <a:p>
            <a:r>
              <a:rPr lang="en-US" sz="2000" smtClean="0">
                <a:ea typeface="Helvetica"/>
              </a:rPr>
              <a:t>Restaurant Initiatives</a:t>
            </a:r>
          </a:p>
          <a:p>
            <a:r>
              <a:rPr lang="en-US" sz="2000" smtClean="0">
                <a:ea typeface="Helvetica"/>
              </a:rPr>
              <a:t>School Policy</a:t>
            </a:r>
          </a:p>
          <a:p>
            <a:r>
              <a:rPr lang="en-US" sz="2000" smtClean="0">
                <a:ea typeface="Helvetica"/>
              </a:rPr>
              <a:t>Walkability, Bikeability, &amp; Trails</a:t>
            </a:r>
          </a:p>
          <a:p>
            <a:r>
              <a:rPr lang="en-US" sz="2000" smtClean="0">
                <a:ea typeface="Helvetica"/>
              </a:rPr>
              <a:t>Walking School Bus</a:t>
            </a:r>
          </a:p>
          <a:p>
            <a:r>
              <a:rPr lang="en-US" sz="2000" smtClean="0">
                <a:ea typeface="Helvetica"/>
              </a:rPr>
              <a:t>Volunteering &amp; Sense of Purpose</a:t>
            </a:r>
          </a:p>
          <a:p>
            <a:endParaRPr lang="en-US" sz="2000" smtClean="0">
              <a:ea typeface="Helvetica"/>
            </a:endParaRPr>
          </a:p>
          <a:p>
            <a:endParaRPr lang="en-US" sz="2000" smtClean="0">
              <a:ea typeface="Helvetica"/>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mtClean="0">
                <a:ea typeface="Helvetica"/>
              </a:rPr>
              <a:t>Call to Action Today</a:t>
            </a:r>
          </a:p>
        </p:txBody>
      </p:sp>
      <p:sp>
        <p:nvSpPr>
          <p:cNvPr id="33794" name="Content Placeholder 2"/>
          <p:cNvSpPr>
            <a:spLocks noGrp="1"/>
          </p:cNvSpPr>
          <p:nvPr>
            <p:ph idx="1"/>
          </p:nvPr>
        </p:nvSpPr>
        <p:spPr>
          <a:xfrm>
            <a:off x="1905000" y="1828800"/>
            <a:ext cx="6705600" cy="3459163"/>
          </a:xfrm>
        </p:spPr>
        <p:txBody>
          <a:bodyPr/>
          <a:lstStyle/>
          <a:p>
            <a:pPr marL="457200" indent="-457200" eaLnBrk="1" hangingPunct="1">
              <a:buFont typeface="Arial" charset="0"/>
              <a:buAutoNum type="arabicPeriod"/>
            </a:pPr>
            <a:r>
              <a:rPr lang="en-US" smtClean="0">
                <a:ea typeface="Helvetica"/>
              </a:rPr>
              <a:t>Sign the Healthiest State Initiative </a:t>
            </a:r>
            <a:br>
              <a:rPr lang="en-US" smtClean="0">
                <a:ea typeface="Helvetica"/>
              </a:rPr>
            </a:br>
            <a:r>
              <a:rPr lang="en-US" smtClean="0">
                <a:ea typeface="Helvetica"/>
              </a:rPr>
              <a:t> - Blue Zone Community Commitment </a:t>
            </a:r>
            <a:r>
              <a:rPr lang="en-US" sz="1800" smtClean="0">
                <a:ea typeface="Helvetica"/>
                <a:hlinkClick r:id="rId3"/>
              </a:rPr>
              <a:t>http://www.bluezonesproject.com/citizens/signup</a:t>
            </a:r>
            <a:endParaRPr lang="en-US" sz="1800" smtClean="0">
              <a:ea typeface="Helvetica"/>
            </a:endParaRPr>
          </a:p>
          <a:p>
            <a:pPr marL="457200" indent="-457200" eaLnBrk="1" hangingPunct="1"/>
            <a:endParaRPr lang="en-US" sz="1800" smtClean="0">
              <a:ea typeface="Helvetica"/>
            </a:endParaRPr>
          </a:p>
          <a:p>
            <a:pPr marL="457200" indent="-457200" eaLnBrk="1" hangingPunct="1">
              <a:buFont typeface="Arial" charset="0"/>
              <a:buAutoNum type="arabicPeriod" startAt="2"/>
            </a:pPr>
            <a:r>
              <a:rPr lang="en-US" smtClean="0">
                <a:ea typeface="Helvetica"/>
              </a:rPr>
              <a:t>Sign-up to be a volunteer/ co-chair an initiative.</a:t>
            </a:r>
          </a:p>
          <a:p>
            <a:pPr marL="457200" indent="-457200">
              <a:buFont typeface="Arial" charset="0"/>
              <a:buNone/>
            </a:pPr>
            <a:endParaRPr lang="en-US" smtClean="0">
              <a:ea typeface="Helvetica"/>
            </a:endParaRPr>
          </a:p>
          <a:p>
            <a:pPr marL="457200" indent="-457200">
              <a:buFont typeface="Arial" charset="0"/>
              <a:buNone/>
            </a:pPr>
            <a:r>
              <a:rPr lang="en-US" smtClean="0">
                <a:ea typeface="Helvetica"/>
              </a:rPr>
              <a:t>For more information contact: Mary Odell </a:t>
            </a:r>
            <a:r>
              <a:rPr lang="en-US" sz="1800" smtClean="0">
                <a:ea typeface="Helvetica"/>
              </a:rPr>
              <a:t>@</a:t>
            </a:r>
            <a:r>
              <a:rPr lang="en-US" smtClean="0">
                <a:ea typeface="Helvetica"/>
              </a:rPr>
              <a:t> 563-264-9134 or </a:t>
            </a:r>
            <a:r>
              <a:rPr lang="en-US" sz="1800" smtClean="0">
                <a:ea typeface="Helvetica"/>
                <a:hlinkClick r:id="rId4"/>
              </a:rPr>
              <a:t>mbodell@trinitymuscatine.com</a:t>
            </a:r>
            <a:endParaRPr lang="en-US" smtClean="0">
              <a:ea typeface="Helvetica"/>
            </a:endParaRPr>
          </a:p>
          <a:p>
            <a:pPr marL="457200" indent="-457200" eaLnBrk="1" hangingPunct="1"/>
            <a:endParaRPr lang="en-US" smtClean="0">
              <a:ea typeface="Helvetica"/>
            </a:endParaRPr>
          </a:p>
          <a:p>
            <a:pPr marL="457200" indent="-457200" eaLnBrk="1" hangingPunct="1"/>
            <a:endParaRPr lang="en-US" smtClean="0">
              <a:ea typeface="Helvetica"/>
            </a:endParaRPr>
          </a:p>
          <a:p>
            <a:pPr marL="457200" indent="-457200" eaLnBrk="1" hangingPunct="1"/>
            <a:endParaRPr lang="en-US" smtClean="0">
              <a:ea typeface="Helvetica"/>
            </a:endParaRPr>
          </a:p>
          <a:p>
            <a:pPr marL="990600" lvl="1" indent="-533400" algn="ctr" eaLnBrk="1" hangingPunct="1">
              <a:buFont typeface="Arial" charset="0"/>
              <a:buNone/>
            </a:pPr>
            <a:endParaRPr lang="en-US" sz="2000" smtClean="0">
              <a:ea typeface="Helvetica"/>
            </a:endParaRPr>
          </a:p>
          <a:p>
            <a:pPr marL="990600" lvl="1" indent="-533400" eaLnBrk="1" hangingPunct="1">
              <a:buFont typeface="Arial" charset="0"/>
              <a:buNone/>
            </a:pPr>
            <a:endParaRPr lang="en-US" sz="2000" smtClean="0">
              <a:solidFill>
                <a:srgbClr val="595959"/>
              </a:solidFill>
              <a:ea typeface="Helvetica"/>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2790-Slide.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6386" name="Content Placeholder 5"/>
          <p:cNvSpPr>
            <a:spLocks noGrp="1"/>
          </p:cNvSpPr>
          <p:nvPr>
            <p:ph idx="4294967295"/>
          </p:nvPr>
        </p:nvSpPr>
        <p:spPr>
          <a:xfrm>
            <a:off x="533400" y="990600"/>
            <a:ext cx="7924800" cy="4525963"/>
          </a:xfrm>
        </p:spPr>
        <p:txBody>
          <a:bodyPr/>
          <a:lstStyle/>
          <a:p>
            <a:pPr eaLnBrk="1" hangingPunct="1">
              <a:buFont typeface="Arial" charset="0"/>
              <a:buNone/>
            </a:pPr>
            <a:r>
              <a:rPr lang="en-US" sz="3000" smtClean="0">
                <a:ea typeface="Helvetica"/>
              </a:rPr>
              <a:t> “ My number one goal for public health in Iowa is making Iowa the healthiest state in the nation. Addressing public health in Iowa also means addressing the economic </a:t>
            </a:r>
            <a:br>
              <a:rPr lang="en-US" sz="3000" smtClean="0">
                <a:ea typeface="Helvetica"/>
              </a:rPr>
            </a:br>
            <a:r>
              <a:rPr lang="en-US" sz="3000" smtClean="0">
                <a:ea typeface="Helvetica"/>
              </a:rPr>
              <a:t>well-being of our state. ” </a:t>
            </a:r>
          </a:p>
          <a:p>
            <a:pPr algn="r" eaLnBrk="1" hangingPunct="1">
              <a:buFont typeface="Arial" charset="0"/>
              <a:buNone/>
            </a:pPr>
            <a:r>
              <a:rPr lang="en-US" sz="1800" smtClean="0">
                <a:ea typeface="Helvetica"/>
              </a:rPr>
              <a:t>   </a:t>
            </a:r>
          </a:p>
          <a:p>
            <a:pPr algn="r" eaLnBrk="1" hangingPunct="1">
              <a:buFont typeface="Arial" charset="0"/>
              <a:buNone/>
            </a:pPr>
            <a:r>
              <a:rPr lang="en-US" sz="1800" smtClean="0">
                <a:ea typeface="Helvetica"/>
              </a:rPr>
              <a:t> </a:t>
            </a:r>
            <a:r>
              <a:rPr lang="en-US" sz="2100" b="1" smtClean="0">
                <a:ea typeface="Helvetica"/>
              </a:rPr>
              <a:t>Governor Terry Branstad</a:t>
            </a:r>
          </a:p>
          <a:p>
            <a:pPr algn="r" eaLnBrk="1" hangingPunct="1">
              <a:buFont typeface="Arial" charset="0"/>
              <a:buNone/>
            </a:pPr>
            <a:r>
              <a:rPr lang="en-US" sz="1800" b="1" smtClean="0">
                <a:ea typeface="Helvetica"/>
              </a:rPr>
              <a:t>	</a:t>
            </a:r>
            <a:r>
              <a:rPr lang="en-US" sz="1800" smtClean="0">
                <a:ea typeface="Helvetica"/>
              </a:rPr>
              <a:t>at the Iowa Board of Health Meeting</a:t>
            </a:r>
          </a:p>
          <a:p>
            <a:pPr algn="r" eaLnBrk="1" hangingPunct="1">
              <a:buFont typeface="Arial" charset="0"/>
              <a:buNone/>
            </a:pPr>
            <a:r>
              <a:rPr lang="en-US" sz="1800" i="1" smtClean="0">
                <a:ea typeface="Helvetica"/>
              </a:rPr>
              <a:t>    -The Des Moines Register</a:t>
            </a:r>
          </a:p>
          <a:p>
            <a:pPr eaLnBrk="1" hangingPunct="1">
              <a:buFont typeface="Arial" charset="0"/>
              <a:buNone/>
            </a:pPr>
            <a:endParaRPr lang="en-US" smtClean="0">
              <a:ea typeface="Helvetica"/>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2790-Slide.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8434" name="Content Placeholder 5"/>
          <p:cNvSpPr txBox="1">
            <a:spLocks/>
          </p:cNvSpPr>
          <p:nvPr/>
        </p:nvSpPr>
        <p:spPr bwMode="auto">
          <a:xfrm>
            <a:off x="381000" y="1600200"/>
            <a:ext cx="8229600" cy="2590800"/>
          </a:xfrm>
          <a:prstGeom prst="rect">
            <a:avLst/>
          </a:prstGeom>
          <a:noFill/>
          <a:ln w="9525">
            <a:noFill/>
            <a:miter lim="800000"/>
            <a:headEnd/>
            <a:tailEnd/>
          </a:ln>
        </p:spPr>
        <p:txBody>
          <a:bodyPr/>
          <a:lstStyle/>
          <a:p>
            <a:pPr marL="342900" indent="-342900">
              <a:spcBef>
                <a:spcPct val="20000"/>
              </a:spcBef>
              <a:buFont typeface="Arial" charset="0"/>
              <a:buNone/>
            </a:pPr>
            <a:r>
              <a:rPr lang="en-US" sz="3000">
                <a:solidFill>
                  <a:srgbClr val="7F7F7F"/>
                </a:solidFill>
                <a:latin typeface="Helvetica"/>
                <a:ea typeface="Helvetica"/>
                <a:cs typeface="Helvetica"/>
              </a:rPr>
              <a:t> “ Obesity, and with it, diabetes, are the only major health problems getting worse in this country, and they are getting worse rapidly. ” </a:t>
            </a:r>
          </a:p>
          <a:p>
            <a:pPr marL="342900" indent="-342900" algn="r">
              <a:spcBef>
                <a:spcPct val="20000"/>
              </a:spcBef>
              <a:buFont typeface="Arial" charset="0"/>
              <a:buNone/>
            </a:pPr>
            <a:r>
              <a:rPr lang="en-US">
                <a:solidFill>
                  <a:srgbClr val="7F7F7F"/>
                </a:solidFill>
                <a:latin typeface="Helvetica"/>
                <a:ea typeface="Helvetica"/>
                <a:cs typeface="Helvetica"/>
              </a:rPr>
              <a:t>   </a:t>
            </a:r>
          </a:p>
          <a:p>
            <a:pPr marL="342900" indent="-342900" algn="r">
              <a:spcBef>
                <a:spcPct val="20000"/>
              </a:spcBef>
              <a:buFont typeface="Arial" charset="0"/>
              <a:buNone/>
            </a:pPr>
            <a:r>
              <a:rPr lang="en-US">
                <a:solidFill>
                  <a:srgbClr val="7F7F7F"/>
                </a:solidFill>
                <a:latin typeface="Helvetica"/>
                <a:ea typeface="Helvetica"/>
                <a:cs typeface="Helvetica"/>
              </a:rPr>
              <a:t> </a:t>
            </a:r>
            <a:r>
              <a:rPr lang="en-US" sz="2100" b="1">
                <a:solidFill>
                  <a:srgbClr val="7F7F7F"/>
                </a:solidFill>
                <a:latin typeface="Helvetica"/>
                <a:ea typeface="Helvetica"/>
                <a:cs typeface="Helvetica"/>
              </a:rPr>
              <a:t>Dr. Thomas R. Frieden</a:t>
            </a:r>
          </a:p>
          <a:p>
            <a:pPr marL="342900" indent="-342900" algn="r">
              <a:spcBef>
                <a:spcPct val="20000"/>
              </a:spcBef>
              <a:buFont typeface="Arial" charset="0"/>
              <a:buNone/>
            </a:pPr>
            <a:r>
              <a:rPr lang="en-US" b="1">
                <a:solidFill>
                  <a:srgbClr val="7F7F7F"/>
                </a:solidFill>
                <a:latin typeface="Helvetica"/>
                <a:ea typeface="Helvetica"/>
                <a:cs typeface="Helvetica"/>
              </a:rPr>
              <a:t>	</a:t>
            </a:r>
            <a:r>
              <a:rPr lang="en-US">
                <a:solidFill>
                  <a:srgbClr val="7F7F7F"/>
                </a:solidFill>
                <a:latin typeface="Helvetica"/>
                <a:ea typeface="Helvetica"/>
                <a:cs typeface="Helvetica"/>
              </a:rPr>
              <a:t>Director, CDC</a:t>
            </a:r>
          </a:p>
          <a:p>
            <a:pPr marL="342900" indent="-342900">
              <a:spcBef>
                <a:spcPct val="20000"/>
              </a:spcBef>
              <a:buFont typeface="Arial" charset="0"/>
              <a:buNone/>
            </a:pPr>
            <a:endParaRPr lang="en-US" sz="2400">
              <a:solidFill>
                <a:srgbClr val="7F7F7F"/>
              </a:solidFill>
              <a:latin typeface="Helvetica"/>
              <a:ea typeface="Helvetica"/>
              <a:cs typeface="Helvetica"/>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ea typeface="Helvetica"/>
              </a:rPr>
              <a:t>Our Opportunity</a:t>
            </a:r>
          </a:p>
        </p:txBody>
      </p:sp>
      <p:sp>
        <p:nvSpPr>
          <p:cNvPr id="3" name="Content Placeholder 2"/>
          <p:cNvSpPr>
            <a:spLocks noGrp="1"/>
          </p:cNvSpPr>
          <p:nvPr>
            <p:ph idx="1"/>
          </p:nvPr>
        </p:nvSpPr>
        <p:spPr/>
        <p:txBody>
          <a:bodyPr/>
          <a:lstStyle/>
          <a:p>
            <a:r>
              <a:rPr lang="en-US" smtClean="0">
                <a:ea typeface="Helvetica"/>
              </a:rPr>
              <a:t>If Iowa could maintain 2009 obesity rates, the state could save as much as $1.6 billion by 2018.</a:t>
            </a:r>
          </a:p>
          <a:p>
            <a:pPr>
              <a:buFont typeface="Arial" charset="0"/>
              <a:buNone/>
            </a:pPr>
            <a:r>
              <a:rPr lang="en-US" sz="1600" smtClean="0">
                <a:ea typeface="Helvetica"/>
              </a:rPr>
              <a:t>      </a:t>
            </a:r>
            <a:r>
              <a:rPr lang="en-US" sz="1400" smtClean="0">
                <a:ea typeface="Helvetica"/>
              </a:rPr>
              <a:t>F as in Fat, 2010, Trust for America’s Health and Robert Wood Johnson Foundation</a:t>
            </a:r>
          </a:p>
          <a:p>
            <a:r>
              <a:rPr lang="en-US" smtClean="0">
                <a:ea typeface="Helvetica"/>
              </a:rPr>
              <a:t>Addressing comprehensive lifestyle changes could allow the State to redirect as much as $16 billion over the next five years to economic development.</a:t>
            </a:r>
          </a:p>
          <a:p>
            <a:pPr algn="ctr">
              <a:buFont typeface="Arial" charset="0"/>
              <a:buNone/>
            </a:pPr>
            <a:r>
              <a:rPr lang="en-US" sz="1400" smtClean="0">
                <a:ea typeface="Helvetica"/>
              </a:rPr>
              <a:t>Wellness App, World Economic Forum Website; wellness.weforum.org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ea typeface="Helvetica"/>
              </a:rPr>
              <a:t>The Good News</a:t>
            </a:r>
          </a:p>
        </p:txBody>
      </p:sp>
      <p:sp>
        <p:nvSpPr>
          <p:cNvPr id="21506" name="Content Placeholder 2"/>
          <p:cNvSpPr>
            <a:spLocks noGrp="1"/>
          </p:cNvSpPr>
          <p:nvPr>
            <p:ph idx="1"/>
          </p:nvPr>
        </p:nvSpPr>
        <p:spPr/>
        <p:txBody>
          <a:bodyPr/>
          <a:lstStyle/>
          <a:p>
            <a:r>
              <a:rPr lang="en-US" sz="2800" smtClean="0">
                <a:ea typeface="Helvetica"/>
              </a:rPr>
              <a:t>70% of the factors influencing our health are within an individual’s control to improve.</a:t>
            </a:r>
          </a:p>
          <a:p>
            <a:pPr lvl="1"/>
            <a:r>
              <a:rPr lang="en-US" sz="2200" smtClean="0">
                <a:ea typeface="Helvetica"/>
              </a:rPr>
              <a:t>Health Behaviors 50%</a:t>
            </a:r>
          </a:p>
          <a:p>
            <a:pPr lvl="1"/>
            <a:r>
              <a:rPr lang="en-US" sz="2200" smtClean="0">
                <a:ea typeface="Helvetica"/>
              </a:rPr>
              <a:t>Environment 20%</a:t>
            </a:r>
          </a:p>
          <a:p>
            <a:pPr lvl="1"/>
            <a:r>
              <a:rPr lang="en-US" sz="2200" smtClean="0">
                <a:ea typeface="Helvetica"/>
              </a:rPr>
              <a:t>Access to Care 10%</a:t>
            </a:r>
          </a:p>
          <a:p>
            <a:pPr lvl="1"/>
            <a:r>
              <a:rPr lang="en-US" sz="2200" smtClean="0">
                <a:ea typeface="Helvetica"/>
              </a:rPr>
              <a:t>Genetics 20%</a:t>
            </a:r>
          </a:p>
          <a:p>
            <a:pPr>
              <a:buFont typeface="Arial" charset="0"/>
              <a:buNone/>
            </a:pPr>
            <a:endParaRPr lang="en-US" sz="1400" smtClean="0">
              <a:ea typeface="Helvetica"/>
            </a:endParaRPr>
          </a:p>
          <a:p>
            <a:pPr>
              <a:buFont typeface="Arial" charset="0"/>
              <a:buNone/>
            </a:pPr>
            <a:r>
              <a:rPr lang="en-US" sz="1400" smtClean="0">
                <a:ea typeface="Helvetica"/>
              </a:rPr>
              <a:t>Source: The Urban Institute</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p:cNvSpPr txBox="1">
            <a:spLocks/>
          </p:cNvSpPr>
          <p:nvPr/>
        </p:nvSpPr>
        <p:spPr>
          <a:xfrm>
            <a:off x="1905000" y="2295525"/>
            <a:ext cx="6589713" cy="1362075"/>
          </a:xfrm>
          <a:prstGeom prst="rect">
            <a:avLst/>
          </a:prstGeom>
        </p:spPr>
        <p:txBody>
          <a:bodyPr>
            <a:normAutofit/>
          </a:bodyPr>
          <a:lstStyle/>
          <a:p>
            <a:pPr fontAlgn="auto">
              <a:spcAft>
                <a:spcPts val="0"/>
              </a:spcAft>
              <a:defRPr/>
            </a:pPr>
            <a:r>
              <a:rPr lang="en-US" sz="4000" b="1" cap="all" dirty="0">
                <a:solidFill>
                  <a:schemeClr val="bg1"/>
                </a:solidFill>
                <a:latin typeface="Helvetica"/>
                <a:ea typeface="+mj-ea"/>
                <a:cs typeface="Helvetica"/>
              </a:rPr>
              <a:t>BLUE Zones</a:t>
            </a:r>
          </a:p>
        </p:txBody>
      </p:sp>
      <p:sp>
        <p:nvSpPr>
          <p:cNvPr id="5" name="Text Placeholder 4"/>
          <p:cNvSpPr>
            <a:spLocks noGrp="1"/>
          </p:cNvSpPr>
          <p:nvPr>
            <p:ph type="body" idx="1"/>
          </p:nvPr>
        </p:nvSpPr>
        <p:spPr/>
        <p:txBody>
          <a:bodyPr/>
          <a:lstStyle/>
          <a:p>
            <a:pPr>
              <a:defRPr/>
            </a:pPr>
            <a:endParaRPr lang="en-US"/>
          </a:p>
        </p:txBody>
      </p:sp>
      <p:pic>
        <p:nvPicPr>
          <p:cNvPr id="23555" name="Picture 5" descr="2790-3 ppt template bg.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3556" name="Title 5"/>
          <p:cNvSpPr>
            <a:spLocks noGrp="1"/>
          </p:cNvSpPr>
          <p:nvPr>
            <p:ph type="title"/>
          </p:nvPr>
        </p:nvSpPr>
        <p:spPr>
          <a:xfrm>
            <a:off x="722313" y="2667000"/>
            <a:ext cx="7772400" cy="2133600"/>
          </a:xfrm>
        </p:spPr>
        <p:txBody>
          <a:bodyPr/>
          <a:lstStyle/>
          <a:p>
            <a:pPr algn="ctr" eaLnBrk="1" hangingPunct="1"/>
            <a:r>
              <a:rPr lang="en-US" sz="2800" cap="none" smtClean="0">
                <a:solidFill>
                  <a:schemeClr val="bg1"/>
                </a:solidFill>
                <a:ea typeface="Helvetica"/>
              </a:rPr>
              <a:t>Healthiest State Initiative</a:t>
            </a:r>
            <a:br>
              <a:rPr lang="en-US" sz="2800" cap="none" smtClean="0">
                <a:solidFill>
                  <a:schemeClr val="bg1"/>
                </a:solidFill>
                <a:ea typeface="Helvetica"/>
              </a:rPr>
            </a:br>
            <a:r>
              <a:rPr lang="en-US" sz="2800" cap="none" smtClean="0">
                <a:solidFill>
                  <a:schemeClr val="bg1"/>
                </a:solidFill>
                <a:ea typeface="Helvetica"/>
              </a:rPr>
              <a:t>Component:</a:t>
            </a:r>
            <a:r>
              <a:rPr lang="en-US" cap="none" smtClean="0">
                <a:solidFill>
                  <a:schemeClr val="bg1"/>
                </a:solidFill>
                <a:ea typeface="Helvetica"/>
              </a:rPr>
              <a:t/>
            </a:r>
            <a:br>
              <a:rPr lang="en-US" cap="none" smtClean="0">
                <a:solidFill>
                  <a:schemeClr val="bg1"/>
                </a:solidFill>
                <a:ea typeface="Helvetica"/>
              </a:rPr>
            </a:br>
            <a:r>
              <a:rPr lang="en-US" cap="none" smtClean="0">
                <a:solidFill>
                  <a:schemeClr val="bg1"/>
                </a:solidFill>
                <a:ea typeface="Helvetica"/>
              </a:rPr>
              <a:t>Blue Zone Communities</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5" descr="power-9.jpg"/>
          <p:cNvPicPr>
            <a:picLocks noChangeAspect="1"/>
          </p:cNvPicPr>
          <p:nvPr/>
        </p:nvPicPr>
        <p:blipFill>
          <a:blip r:embed="rId3"/>
          <a:srcRect/>
          <a:stretch>
            <a:fillRect/>
          </a:stretch>
        </p:blipFill>
        <p:spPr bwMode="auto">
          <a:xfrm>
            <a:off x="5722938" y="1905000"/>
            <a:ext cx="3802062" cy="2514600"/>
          </a:xfrm>
          <a:prstGeom prst="rect">
            <a:avLst/>
          </a:prstGeom>
          <a:noFill/>
          <a:ln w="9525">
            <a:noFill/>
            <a:miter lim="800000"/>
            <a:headEnd/>
            <a:tailEnd/>
          </a:ln>
        </p:spPr>
      </p:pic>
      <p:sp>
        <p:nvSpPr>
          <p:cNvPr id="25602" name="Content Placeholder 2"/>
          <p:cNvSpPr>
            <a:spLocks noGrp="1"/>
          </p:cNvSpPr>
          <p:nvPr>
            <p:ph idx="1"/>
          </p:nvPr>
        </p:nvSpPr>
        <p:spPr/>
        <p:txBody>
          <a:bodyPr/>
          <a:lstStyle/>
          <a:p>
            <a:pPr eaLnBrk="1" hangingPunct="1"/>
            <a:r>
              <a:rPr lang="en-US" smtClean="0">
                <a:ea typeface="Helvetica"/>
              </a:rPr>
              <a:t>Move Naturally</a:t>
            </a:r>
          </a:p>
          <a:p>
            <a:pPr lvl="1" eaLnBrk="1" hangingPunct="1"/>
            <a:r>
              <a:rPr lang="en-US" sz="1800" smtClean="0">
                <a:ea typeface="Helvetica"/>
              </a:rPr>
              <a:t>Just move: walk, garden, take the stairs</a:t>
            </a:r>
          </a:p>
          <a:p>
            <a:pPr lvl="1" eaLnBrk="1" hangingPunct="1"/>
            <a:endParaRPr lang="en-US" sz="1800" smtClean="0">
              <a:ea typeface="Helvetica"/>
            </a:endParaRPr>
          </a:p>
          <a:p>
            <a:pPr eaLnBrk="1" hangingPunct="1"/>
            <a:r>
              <a:rPr lang="en-US" smtClean="0">
                <a:ea typeface="Helvetica"/>
              </a:rPr>
              <a:t>Right Outlook</a:t>
            </a:r>
          </a:p>
          <a:p>
            <a:pPr lvl="1" eaLnBrk="1" hangingPunct="1"/>
            <a:r>
              <a:rPr lang="en-US" sz="1800" smtClean="0">
                <a:ea typeface="Helvetica"/>
              </a:rPr>
              <a:t>Purpose Now: know why you wake </a:t>
            </a:r>
            <a:br>
              <a:rPr lang="en-US" sz="1800" smtClean="0">
                <a:ea typeface="Helvetica"/>
              </a:rPr>
            </a:br>
            <a:r>
              <a:rPr lang="en-US" sz="1800" smtClean="0">
                <a:ea typeface="Helvetica"/>
              </a:rPr>
              <a:t>up in the morning</a:t>
            </a:r>
          </a:p>
          <a:p>
            <a:pPr lvl="1" eaLnBrk="1" hangingPunct="1"/>
            <a:r>
              <a:rPr lang="en-US" sz="1800" smtClean="0">
                <a:ea typeface="Helvetica"/>
              </a:rPr>
              <a:t>Down Shift: find a strategy to </a:t>
            </a:r>
            <a:br>
              <a:rPr lang="en-US" sz="1800" smtClean="0">
                <a:ea typeface="Helvetica"/>
              </a:rPr>
            </a:br>
            <a:r>
              <a:rPr lang="en-US" sz="1800" smtClean="0">
                <a:ea typeface="Helvetica"/>
              </a:rPr>
              <a:t>shed stress</a:t>
            </a:r>
          </a:p>
          <a:p>
            <a:pPr eaLnBrk="1" hangingPunct="1">
              <a:buFont typeface="Arial" charset="0"/>
              <a:buNone/>
            </a:pPr>
            <a:endParaRPr lang="en-US" smtClean="0">
              <a:ea typeface="Helvetica"/>
            </a:endParaRPr>
          </a:p>
          <a:p>
            <a:pPr eaLnBrk="1" hangingPunct="1">
              <a:buFont typeface="Arial" charset="0"/>
              <a:buNone/>
            </a:pPr>
            <a:r>
              <a:rPr lang="en-US" sz="1100" smtClean="0">
                <a:ea typeface="Helvetica"/>
              </a:rPr>
              <a:t>Source: Blue Zones</a:t>
            </a:r>
            <a:r>
              <a:rPr lang="en-US" sz="1000" smtClean="0">
                <a:ea typeface="Helvetica"/>
              </a:rPr>
              <a:t>®</a:t>
            </a:r>
          </a:p>
        </p:txBody>
      </p:sp>
      <p:sp>
        <p:nvSpPr>
          <p:cNvPr id="8" name="Title 1"/>
          <p:cNvSpPr txBox="1">
            <a:spLocks/>
          </p:cNvSpPr>
          <p:nvPr/>
        </p:nvSpPr>
        <p:spPr bwMode="auto">
          <a:xfrm>
            <a:off x="1905000" y="152400"/>
            <a:ext cx="7162800" cy="1371600"/>
          </a:xfrm>
          <a:prstGeom prst="rect">
            <a:avLst/>
          </a:prstGeom>
          <a:noFill/>
          <a:ln w="9525">
            <a:noFill/>
            <a:miter lim="800000"/>
            <a:headEnd/>
            <a:tailEnd/>
          </a:ln>
        </p:spPr>
        <p:txBody>
          <a:bodyPr anchor="ctr"/>
          <a:lstStyle/>
          <a:p>
            <a:pPr fontAlgn="auto">
              <a:spcAft>
                <a:spcPts val="0"/>
              </a:spcAft>
              <a:defRPr/>
            </a:pPr>
            <a:r>
              <a:rPr lang="en-US" sz="3600" dirty="0">
                <a:solidFill>
                  <a:srgbClr val="A9C63A"/>
                </a:solidFill>
                <a:latin typeface="Helvetica"/>
                <a:ea typeface="+mj-ea"/>
                <a:cs typeface="Helvetica"/>
              </a:rPr>
              <a:t>Healthiest State Initiative</a:t>
            </a:r>
          </a:p>
          <a:p>
            <a:pPr fontAlgn="auto">
              <a:spcAft>
                <a:spcPts val="0"/>
              </a:spcAft>
              <a:defRPr/>
            </a:pPr>
            <a:r>
              <a:rPr lang="en-US" sz="3600" dirty="0">
                <a:solidFill>
                  <a:srgbClr val="A9C63A"/>
                </a:solidFill>
                <a:latin typeface="Helvetica"/>
                <a:ea typeface="+mj-ea"/>
                <a:cs typeface="Helvetica"/>
              </a:rPr>
              <a:t>Components: Blue Zones</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descr="power-9.jpg"/>
          <p:cNvPicPr>
            <a:picLocks noChangeAspect="1"/>
          </p:cNvPicPr>
          <p:nvPr/>
        </p:nvPicPr>
        <p:blipFill>
          <a:blip r:embed="rId3"/>
          <a:srcRect/>
          <a:stretch>
            <a:fillRect/>
          </a:stretch>
        </p:blipFill>
        <p:spPr bwMode="auto">
          <a:xfrm>
            <a:off x="6781800" y="3429000"/>
            <a:ext cx="2535238" cy="1676400"/>
          </a:xfrm>
          <a:prstGeom prst="rect">
            <a:avLst/>
          </a:prstGeom>
          <a:noFill/>
          <a:ln w="9525">
            <a:noFill/>
            <a:miter lim="800000"/>
            <a:headEnd/>
            <a:tailEnd/>
          </a:ln>
        </p:spPr>
      </p:pic>
      <p:sp>
        <p:nvSpPr>
          <p:cNvPr id="34819" name="Content Placeholder 2"/>
          <p:cNvSpPr>
            <a:spLocks noGrp="1"/>
          </p:cNvSpPr>
          <p:nvPr>
            <p:ph idx="1"/>
          </p:nvPr>
        </p:nvSpPr>
        <p:spPr>
          <a:xfrm>
            <a:off x="1905000" y="1676400"/>
            <a:ext cx="7010400" cy="4525963"/>
          </a:xfrm>
        </p:spPr>
        <p:txBody>
          <a:bodyPr/>
          <a:lstStyle/>
          <a:p>
            <a:pPr eaLnBrk="1" hangingPunct="1">
              <a:defRPr/>
            </a:pPr>
            <a:r>
              <a:rPr lang="en-US" dirty="0" smtClean="0">
                <a:latin typeface="Helvetica" charset="0"/>
                <a:cs typeface="Helvetica" charset="0"/>
              </a:rPr>
              <a:t>Eat Wisely</a:t>
            </a:r>
          </a:p>
          <a:p>
            <a:pPr lvl="1" eaLnBrk="1" hangingPunct="1">
              <a:defRPr/>
            </a:pPr>
            <a:r>
              <a:rPr lang="en-US" sz="1800" dirty="0" smtClean="0">
                <a:latin typeface="Helvetica" charset="0"/>
                <a:cs typeface="Helvetica" charset="0"/>
              </a:rPr>
              <a:t>80% Rule: stop eating when you are 80% full</a:t>
            </a:r>
          </a:p>
          <a:p>
            <a:pPr lvl="1" eaLnBrk="1" hangingPunct="1">
              <a:defRPr/>
            </a:pPr>
            <a:r>
              <a:rPr lang="en-US" sz="1800" dirty="0" smtClean="0">
                <a:latin typeface="Helvetica" charset="0"/>
                <a:cs typeface="Helvetica" charset="0"/>
              </a:rPr>
              <a:t>Plant Slant: eat more beans, nuts and soy </a:t>
            </a:r>
          </a:p>
          <a:p>
            <a:pPr lvl="1" eaLnBrk="1" hangingPunct="1">
              <a:defRPr/>
            </a:pPr>
            <a:r>
              <a:rPr lang="en-US" sz="1800" dirty="0" smtClean="0">
                <a:latin typeface="Helvetica" charset="0"/>
                <a:cs typeface="Helvetica" charset="0"/>
              </a:rPr>
              <a:t>Wine @ 5: drink 1-2 glasses of wine, preferably with friends</a:t>
            </a:r>
          </a:p>
          <a:p>
            <a:pPr lvl="1" eaLnBrk="1" hangingPunct="1">
              <a:defRPr/>
            </a:pPr>
            <a:endParaRPr lang="en-US" sz="1800" dirty="0" smtClean="0">
              <a:latin typeface="Helvetica" charset="0"/>
              <a:cs typeface="Helvetica" charset="0"/>
            </a:endParaRPr>
          </a:p>
          <a:p>
            <a:pPr eaLnBrk="1" hangingPunct="1">
              <a:defRPr/>
            </a:pPr>
            <a:r>
              <a:rPr lang="en-US" dirty="0" smtClean="0">
                <a:latin typeface="Helvetica" charset="0"/>
                <a:cs typeface="Helvetica" charset="0"/>
              </a:rPr>
              <a:t>Connect</a:t>
            </a:r>
          </a:p>
          <a:p>
            <a:pPr lvl="1" eaLnBrk="1" hangingPunct="1">
              <a:defRPr/>
            </a:pPr>
            <a:r>
              <a:rPr lang="en-US" sz="1800" dirty="0" smtClean="0">
                <a:latin typeface="Helvetica" charset="0"/>
                <a:cs typeface="Helvetica" charset="0"/>
              </a:rPr>
              <a:t>Belong: attend faith-based services </a:t>
            </a:r>
          </a:p>
          <a:p>
            <a:pPr lvl="1" eaLnBrk="1" hangingPunct="1">
              <a:defRPr/>
            </a:pPr>
            <a:r>
              <a:rPr lang="en-US" sz="1800" dirty="0" smtClean="0">
                <a:latin typeface="Helvetica" charset="0"/>
                <a:cs typeface="Helvetica" charset="0"/>
              </a:rPr>
              <a:t>Loved Ones First: put your family first</a:t>
            </a:r>
          </a:p>
          <a:p>
            <a:pPr lvl="1" eaLnBrk="1" hangingPunct="1">
              <a:defRPr/>
            </a:pPr>
            <a:r>
              <a:rPr lang="en-US" sz="1800" dirty="0" smtClean="0">
                <a:latin typeface="Helvetica" charset="0"/>
                <a:cs typeface="Helvetica" charset="0"/>
              </a:rPr>
              <a:t>Right Tribe: surround yourself with the</a:t>
            </a:r>
            <a:br>
              <a:rPr lang="en-US" sz="1800" dirty="0" smtClean="0">
                <a:latin typeface="Helvetica" charset="0"/>
                <a:cs typeface="Helvetica" charset="0"/>
              </a:rPr>
            </a:br>
            <a:r>
              <a:rPr lang="en-US" sz="1800" dirty="0" smtClean="0">
                <a:latin typeface="Helvetica" charset="0"/>
                <a:cs typeface="Helvetica" charset="0"/>
              </a:rPr>
              <a:t>right friends that support healthy behavior</a:t>
            </a:r>
          </a:p>
          <a:p>
            <a:pPr marL="0" indent="0" eaLnBrk="1" hangingPunct="1">
              <a:buFont typeface="Arial" charset="0"/>
              <a:buNone/>
              <a:defRPr/>
            </a:pPr>
            <a:endParaRPr lang="en-US" sz="1100" dirty="0" smtClean="0">
              <a:latin typeface="Helvetica" charset="0"/>
              <a:cs typeface="Helvetica" charset="0"/>
            </a:endParaRPr>
          </a:p>
          <a:p>
            <a:pPr marL="0" indent="0" eaLnBrk="1" hangingPunct="1">
              <a:buFont typeface="Arial" charset="0"/>
              <a:buNone/>
              <a:defRPr/>
            </a:pPr>
            <a:r>
              <a:rPr lang="en-US" sz="1100" dirty="0" smtClean="0">
                <a:latin typeface="Helvetica" charset="0"/>
                <a:cs typeface="Helvetica" charset="0"/>
              </a:rPr>
              <a:t>Source</a:t>
            </a:r>
            <a:r>
              <a:rPr lang="en-US" sz="1100" dirty="0">
                <a:latin typeface="Helvetica" charset="0"/>
                <a:cs typeface="Helvetica" charset="0"/>
              </a:rPr>
              <a:t>: Blue Zones®</a:t>
            </a:r>
          </a:p>
          <a:p>
            <a:pPr marL="0" indent="0" eaLnBrk="1" hangingPunct="1">
              <a:buFont typeface="Arial" charset="0"/>
              <a:buNone/>
              <a:defRPr/>
            </a:pPr>
            <a:endParaRPr lang="en-US" dirty="0" smtClean="0">
              <a:latin typeface="Helvetica" charset="0"/>
              <a:cs typeface="Helvetica" charset="0"/>
            </a:endParaRPr>
          </a:p>
        </p:txBody>
      </p:sp>
      <p:sp>
        <p:nvSpPr>
          <p:cNvPr id="7" name="Title 1"/>
          <p:cNvSpPr txBox="1">
            <a:spLocks/>
          </p:cNvSpPr>
          <p:nvPr/>
        </p:nvSpPr>
        <p:spPr bwMode="auto">
          <a:xfrm>
            <a:off x="1905000" y="152400"/>
            <a:ext cx="7162800" cy="1371600"/>
          </a:xfrm>
          <a:prstGeom prst="rect">
            <a:avLst/>
          </a:prstGeom>
          <a:noFill/>
          <a:ln w="9525">
            <a:noFill/>
            <a:miter lim="800000"/>
            <a:headEnd/>
            <a:tailEnd/>
          </a:ln>
        </p:spPr>
        <p:txBody>
          <a:bodyPr anchor="ctr"/>
          <a:lstStyle/>
          <a:p>
            <a:pPr fontAlgn="auto">
              <a:spcAft>
                <a:spcPts val="0"/>
              </a:spcAft>
              <a:defRPr/>
            </a:pPr>
            <a:r>
              <a:rPr lang="en-US" sz="3600" dirty="0">
                <a:solidFill>
                  <a:srgbClr val="A9C63A"/>
                </a:solidFill>
                <a:latin typeface="Helvetica"/>
                <a:ea typeface="+mj-ea"/>
                <a:cs typeface="Helvetica"/>
              </a:rPr>
              <a:t>Healthiest State Initiative</a:t>
            </a:r>
          </a:p>
          <a:p>
            <a:pPr fontAlgn="auto">
              <a:spcAft>
                <a:spcPts val="0"/>
              </a:spcAft>
              <a:defRPr/>
            </a:pPr>
            <a:r>
              <a:rPr lang="en-US" sz="3600" dirty="0">
                <a:solidFill>
                  <a:srgbClr val="A9C63A"/>
                </a:solidFill>
                <a:latin typeface="Helvetica"/>
                <a:ea typeface="+mj-ea"/>
                <a:cs typeface="Helvetica"/>
              </a:rPr>
              <a:t>Components: Blue Zones</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descr="2790-3 ppt template bg.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8674" name="Title 5"/>
          <p:cNvSpPr>
            <a:spLocks noGrp="1"/>
          </p:cNvSpPr>
          <p:nvPr>
            <p:ph type="title"/>
          </p:nvPr>
        </p:nvSpPr>
        <p:spPr>
          <a:xfrm>
            <a:off x="722313" y="2667000"/>
            <a:ext cx="7772400" cy="2133600"/>
          </a:xfrm>
        </p:spPr>
        <p:txBody>
          <a:bodyPr/>
          <a:lstStyle/>
          <a:p>
            <a:pPr algn="ctr" eaLnBrk="1" hangingPunct="1"/>
            <a:r>
              <a:rPr lang="en-US" sz="2800" cap="none" smtClean="0">
                <a:solidFill>
                  <a:schemeClr val="bg1"/>
                </a:solidFill>
                <a:ea typeface="Helvetica"/>
              </a:rPr>
              <a:t>Healthiest State Initiative</a:t>
            </a:r>
            <a:br>
              <a:rPr lang="en-US" sz="2800" cap="none" smtClean="0">
                <a:solidFill>
                  <a:schemeClr val="bg1"/>
                </a:solidFill>
                <a:ea typeface="Helvetica"/>
              </a:rPr>
            </a:br>
            <a:r>
              <a:rPr lang="en-US" sz="2800" cap="none" smtClean="0">
                <a:solidFill>
                  <a:schemeClr val="bg1"/>
                </a:solidFill>
                <a:ea typeface="Helvetica"/>
              </a:rPr>
              <a:t>Component:</a:t>
            </a:r>
            <a:r>
              <a:rPr lang="en-US" cap="none" smtClean="0">
                <a:solidFill>
                  <a:schemeClr val="bg1"/>
                </a:solidFill>
                <a:ea typeface="Helvetica"/>
              </a:rPr>
              <a:t/>
            </a:r>
            <a:br>
              <a:rPr lang="en-US" cap="none" smtClean="0">
                <a:solidFill>
                  <a:schemeClr val="bg1"/>
                </a:solidFill>
                <a:ea typeface="Helvetica"/>
              </a:rPr>
            </a:br>
            <a:r>
              <a:rPr lang="en-US" cap="none" smtClean="0">
                <a:solidFill>
                  <a:schemeClr val="bg1"/>
                </a:solidFill>
                <a:ea typeface="Helvetica"/>
              </a:rPr>
              <a:t>Muscatine Blue Zone Project</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1724</TotalTime>
  <Words>926</Words>
  <Application>Microsoft Office PowerPoint</Application>
  <PresentationFormat>On-screen Show (4:3)</PresentationFormat>
  <Paragraphs>135</Paragraphs>
  <Slides>12</Slides>
  <Notes>12</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12</vt:i4>
      </vt:variant>
    </vt:vector>
  </HeadingPairs>
  <TitlesOfParts>
    <vt:vector size="17" baseType="lpstr">
      <vt:lpstr>Arial</vt:lpstr>
      <vt:lpstr>Helvetica</vt:lpstr>
      <vt:lpstr>Calibri</vt:lpstr>
      <vt:lpstr>MS PGothic</vt:lpstr>
      <vt:lpstr>Office Theme</vt:lpstr>
      <vt:lpstr>Healthiest State  Initiative</vt:lpstr>
      <vt:lpstr>Slide 2</vt:lpstr>
      <vt:lpstr>Slide 3</vt:lpstr>
      <vt:lpstr>Our Opportunity</vt:lpstr>
      <vt:lpstr>The Good News</vt:lpstr>
      <vt:lpstr>Healthiest State Initiative Component: Blue Zone Communities</vt:lpstr>
      <vt:lpstr>Slide 7</vt:lpstr>
      <vt:lpstr>Slide 8</vt:lpstr>
      <vt:lpstr>Healthiest State Initiative Component: Muscatine Blue Zone Project</vt:lpstr>
      <vt:lpstr>Slide 10</vt:lpstr>
      <vt:lpstr>Muscatine Blue Zone Project  Initiatives</vt:lpstr>
      <vt:lpstr>Call to Action Today</vt:lpstr>
    </vt:vector>
  </TitlesOfParts>
  <Company>Hy-Vee,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Helen Eddy</dc:creator>
  <cp:lastModifiedBy>mbodell</cp:lastModifiedBy>
  <cp:revision>197</cp:revision>
  <cp:lastPrinted>2011-08-03T15:27:03Z</cp:lastPrinted>
  <dcterms:created xsi:type="dcterms:W3CDTF">2011-07-15T17:53:51Z</dcterms:created>
  <dcterms:modified xsi:type="dcterms:W3CDTF">2011-11-16T17:34:40Z</dcterms:modified>
</cp:coreProperties>
</file>